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2"/>
  </p:sldMasterIdLst>
  <p:notesMasterIdLst>
    <p:notesMasterId r:id="rId53"/>
  </p:notesMasterIdLst>
  <p:handoutMasterIdLst>
    <p:handoutMasterId r:id="rId54"/>
  </p:handoutMasterIdLst>
  <p:sldIdLst>
    <p:sldId id="326" r:id="rId3"/>
    <p:sldId id="396" r:id="rId4"/>
    <p:sldId id="439" r:id="rId5"/>
    <p:sldId id="321" r:id="rId6"/>
    <p:sldId id="316" r:id="rId7"/>
    <p:sldId id="317" r:id="rId8"/>
    <p:sldId id="433" r:id="rId9"/>
    <p:sldId id="408" r:id="rId10"/>
    <p:sldId id="409" r:id="rId11"/>
    <p:sldId id="411" r:id="rId12"/>
    <p:sldId id="327" r:id="rId13"/>
    <p:sldId id="328" r:id="rId14"/>
    <p:sldId id="280" r:id="rId15"/>
    <p:sldId id="336" r:id="rId16"/>
    <p:sldId id="350" r:id="rId17"/>
    <p:sldId id="341" r:id="rId18"/>
    <p:sldId id="342" r:id="rId19"/>
    <p:sldId id="345" r:id="rId20"/>
    <p:sldId id="437" r:id="rId21"/>
    <p:sldId id="346" r:id="rId22"/>
    <p:sldId id="438" r:id="rId23"/>
    <p:sldId id="347" r:id="rId24"/>
    <p:sldId id="348" r:id="rId25"/>
    <p:sldId id="349" r:id="rId26"/>
    <p:sldId id="352" r:id="rId27"/>
    <p:sldId id="353" r:id="rId28"/>
    <p:sldId id="436" r:id="rId29"/>
    <p:sldId id="281" r:id="rId30"/>
    <p:sldId id="446" r:id="rId31"/>
    <p:sldId id="447" r:id="rId32"/>
    <p:sldId id="448" r:id="rId33"/>
    <p:sldId id="449" r:id="rId34"/>
    <p:sldId id="451" r:id="rId35"/>
    <p:sldId id="453" r:id="rId36"/>
    <p:sldId id="462" r:id="rId37"/>
    <p:sldId id="456" r:id="rId38"/>
    <p:sldId id="465" r:id="rId39"/>
    <p:sldId id="457" r:id="rId40"/>
    <p:sldId id="466" r:id="rId41"/>
    <p:sldId id="464" r:id="rId42"/>
    <p:sldId id="441" r:id="rId43"/>
    <p:sldId id="442" r:id="rId44"/>
    <p:sldId id="471" r:id="rId45"/>
    <p:sldId id="444" r:id="rId46"/>
    <p:sldId id="468" r:id="rId47"/>
    <p:sldId id="467" r:id="rId48"/>
    <p:sldId id="470" r:id="rId49"/>
    <p:sldId id="382" r:id="rId50"/>
    <p:sldId id="440" r:id="rId51"/>
    <p:sldId id="469" r:id="rId52"/>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2" autoAdjust="0"/>
    <p:restoredTop sz="70919" autoAdjust="0"/>
  </p:normalViewPr>
  <p:slideViewPr>
    <p:cSldViewPr snapToGrid="0">
      <p:cViewPr varScale="1">
        <p:scale>
          <a:sx n="62" d="100"/>
          <a:sy n="62" d="100"/>
        </p:scale>
        <p:origin x="1336" y="19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920" y="1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4A8D02-4E65-4CCD-8312-4AB164C6C77D}" type="datetimeFigureOut">
              <a:rPr lang="en-US"/>
              <a:t>9/25/18</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A755D9-D361-47B8-9652-3B4EA9776CE5}" type="datetimeFigureOut">
              <a:rPr lang="en-US"/>
              <a:t>9/25/18</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ff.org/health-reform/state-indicator/state-activity-around-expanding-medicaid-under-the-affordable-care-ac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a:t>
            </a:fld>
            <a:endParaRPr lang="en-US"/>
          </a:p>
        </p:txBody>
      </p:sp>
    </p:spTree>
    <p:extLst>
      <p:ext uri="{BB962C8B-B14F-4D97-AF65-F5344CB8AC3E}">
        <p14:creationId xmlns:p14="http://schemas.microsoft.com/office/powerpoint/2010/main" val="4191020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10</a:t>
            </a:fld>
            <a:endParaRPr lang="en-US"/>
          </a:p>
        </p:txBody>
      </p:sp>
    </p:spTree>
    <p:extLst>
      <p:ext uri="{BB962C8B-B14F-4D97-AF65-F5344CB8AC3E}">
        <p14:creationId xmlns:p14="http://schemas.microsoft.com/office/powerpoint/2010/main" val="147248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pPr/>
              <a:t>11</a:t>
            </a:fld>
            <a:endParaRPr lang="en-US" dirty="0"/>
          </a:p>
        </p:txBody>
      </p:sp>
    </p:spTree>
    <p:extLst>
      <p:ext uri="{BB962C8B-B14F-4D97-AF65-F5344CB8AC3E}">
        <p14:creationId xmlns:p14="http://schemas.microsoft.com/office/powerpoint/2010/main" val="420160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pPr/>
              <a:t>12</a:t>
            </a:fld>
            <a:endParaRPr lang="en-US" dirty="0"/>
          </a:p>
        </p:txBody>
      </p:sp>
    </p:spTree>
    <p:extLst>
      <p:ext uri="{BB962C8B-B14F-4D97-AF65-F5344CB8AC3E}">
        <p14:creationId xmlns:p14="http://schemas.microsoft.com/office/powerpoint/2010/main" val="893442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a:t>Description: Map of US shows the 34 states that have adopted the Medicaid Expansion, the 3 states that are considering expansion, and the 14 states that are not adopting expansion at this time</a:t>
            </a:r>
          </a:p>
          <a:p>
            <a:endParaRPr lang="en-US" dirty="0"/>
          </a:p>
          <a:p>
            <a:r>
              <a:rPr lang="en-US" dirty="0"/>
              <a:t>SOURCE: “Status of State Action on the Medicaid Expansion Decision,” KFF State Health Facts, updated July 3, 2018.</a:t>
            </a:r>
          </a:p>
          <a:p>
            <a:r>
              <a:rPr lang="en-US" dirty="0">
                <a:hlinkClick r:id="rId3"/>
              </a:rPr>
              <a:t>https://www.kff.org/health-reform/state-indicator/state-activity-around-expanding-medicaid-under-the-affordable-care-act/ </a:t>
            </a:r>
            <a:endParaRPr lang="en-US" dirty="0"/>
          </a:p>
          <a:p>
            <a:endParaRPr lang="en-US" u="none" baseline="0" dirty="0"/>
          </a:p>
        </p:txBody>
      </p:sp>
      <p:sp>
        <p:nvSpPr>
          <p:cNvPr id="4" name="Slide Number Placeholder 3"/>
          <p:cNvSpPr>
            <a:spLocks noGrp="1"/>
          </p:cNvSpPr>
          <p:nvPr>
            <p:ph type="sldNum" sz="quarter" idx="10"/>
          </p:nvPr>
        </p:nvSpPr>
        <p:spPr/>
        <p:txBody>
          <a:bodyPr/>
          <a:lstStyle/>
          <a:p>
            <a:fld id="{F3E76084-7007-4F9A-9BF5-85CA96B02EE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779286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14</a:t>
            </a:fld>
            <a:endParaRPr lang="en-US"/>
          </a:p>
        </p:txBody>
      </p:sp>
    </p:spTree>
    <p:extLst>
      <p:ext uri="{BB962C8B-B14F-4D97-AF65-F5344CB8AC3E}">
        <p14:creationId xmlns:p14="http://schemas.microsoft.com/office/powerpoint/2010/main" val="387350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descr="This graphic shows the proportion of different groups enrolled in Medicaid and their proportion of costs.&#10;Other Children: 48 percent of enrollees, 21 percent of costs&#10;Other Adults: 27 percent of enrollees, 15 percent of costs&#10;Seniors: 9 percent of enrollees, 21 percent of costs&#10;Children with disabilities: 2 percent of enrollees, 7 percent of costs&#10;Nonelderly adults with disabilities: 12 percent of enrollees, 36 percent of costs&#10;From the Kaiser Family Foundation&#10;"/>
          <p:cNvSpPr>
            <a:spLocks noGrp="1"/>
          </p:cNvSpPr>
          <p:nvPr>
            <p:ph type="body" idx="1"/>
          </p:nvPr>
        </p:nvSpPr>
        <p:spPr/>
        <p:txBody>
          <a:bodyPr/>
          <a:lstStyle/>
          <a:p>
            <a:r>
              <a:rPr lang="en-US" dirty="0"/>
              <a:t>This graphic shows the proportion of different groups enrolled in Medicaid and their proportion of costs.</a:t>
            </a:r>
          </a:p>
          <a:p>
            <a:r>
              <a:rPr lang="en-US" dirty="0"/>
              <a:t>Other Children: 48 percent of enrollees, 21 percent of costs</a:t>
            </a:r>
          </a:p>
          <a:p>
            <a:r>
              <a:rPr lang="en-US" dirty="0"/>
              <a:t>Other Adults: 27 percent of enrollees, 15 percent of costs</a:t>
            </a:r>
          </a:p>
          <a:p>
            <a:r>
              <a:rPr lang="en-US" dirty="0"/>
              <a:t>Seniors: 9 percent of enrollees, 21 percent of costs</a:t>
            </a:r>
          </a:p>
          <a:p>
            <a:r>
              <a:rPr lang="en-US" dirty="0"/>
              <a:t>Children with disabilities: 2 percent of enrollees, 7 percent of costs</a:t>
            </a:r>
          </a:p>
          <a:p>
            <a:r>
              <a:rPr lang="en-US" dirty="0"/>
              <a:t>Nonelderly adults with disabilities: 12 percent of enrollees, 36 percent of costs</a:t>
            </a:r>
          </a:p>
          <a:p>
            <a:r>
              <a:rPr lang="en-US" dirty="0"/>
              <a:t>From the Kaiser Family Foundation</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16</a:t>
            </a:fld>
            <a:endParaRPr lang="en-US"/>
          </a:p>
        </p:txBody>
      </p:sp>
    </p:spTree>
    <p:extLst>
      <p:ext uri="{BB962C8B-B14F-4D97-AF65-F5344CB8AC3E}">
        <p14:creationId xmlns:p14="http://schemas.microsoft.com/office/powerpoint/2010/main" val="3917644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the annual spending on acute care versus long-term care for different types of Medicaid enrollees.</a:t>
            </a:r>
          </a:p>
          <a:p>
            <a:r>
              <a:rPr lang="en-US" dirty="0"/>
              <a:t>Other Children: $2399 on acute care, $64 on long-term care</a:t>
            </a:r>
          </a:p>
          <a:p>
            <a:r>
              <a:rPr lang="en-US" dirty="0"/>
              <a:t>Other Adults: $3234 on acute care, $13 on long-term care</a:t>
            </a:r>
          </a:p>
          <a:p>
            <a:r>
              <a:rPr lang="en-US" dirty="0"/>
              <a:t>Children with disabilities: $13591 on acute care, $3211 on long-term care</a:t>
            </a:r>
          </a:p>
          <a:p>
            <a:r>
              <a:rPr lang="en-US" dirty="0"/>
              <a:t>Nonelderly adults with disabilities: $9922 on acute care, $6690 on long-term care</a:t>
            </a:r>
          </a:p>
          <a:p>
            <a:r>
              <a:rPr lang="en-US" dirty="0"/>
              <a:t>Seniors: $4091 on acute care, $9158 on long-term care</a:t>
            </a:r>
          </a:p>
          <a:p>
            <a:r>
              <a:rPr lang="en-US" dirty="0"/>
              <a:t>From the Kaiser Family Foundation</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17</a:t>
            </a:fld>
            <a:endParaRPr lang="en-US"/>
          </a:p>
        </p:txBody>
      </p:sp>
    </p:spTree>
    <p:extLst>
      <p:ext uri="{BB962C8B-B14F-4D97-AF65-F5344CB8AC3E}">
        <p14:creationId xmlns:p14="http://schemas.microsoft.com/office/powerpoint/2010/main" val="3701498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http://khn.org/news/block-grants-medicaid-faq/</a:t>
            </a:r>
          </a:p>
          <a:p>
            <a:r>
              <a:rPr lang="en-US" dirty="0"/>
              <a:t>http://www.cbpp.org/blog/proposed-medicaid-block-grant-would-add-millions-to-uninsured-and-underinsured</a:t>
            </a:r>
          </a:p>
        </p:txBody>
      </p:sp>
      <p:sp>
        <p:nvSpPr>
          <p:cNvPr id="4" name="Slide Number Placeholder 3"/>
          <p:cNvSpPr>
            <a:spLocks noGrp="1"/>
          </p:cNvSpPr>
          <p:nvPr>
            <p:ph type="sldNum" sz="quarter" idx="10"/>
          </p:nvPr>
        </p:nvSpPr>
        <p:spPr/>
        <p:txBody>
          <a:bodyPr/>
          <a:lstStyle/>
          <a:p>
            <a:fld id="{7998E12F-4775-4B4E-9B73-5D5FE79E716C}" type="slidenum">
              <a:rPr lang="en-US" smtClean="0"/>
              <a:t>30</a:t>
            </a:fld>
            <a:endParaRPr lang="en-US"/>
          </a:p>
        </p:txBody>
      </p:sp>
    </p:spTree>
    <p:extLst>
      <p:ext uri="{BB962C8B-B14F-4D97-AF65-F5344CB8AC3E}">
        <p14:creationId xmlns:p14="http://schemas.microsoft.com/office/powerpoint/2010/main" val="112533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http://khn.org/news/block-grants-medicaid-faq/</a:t>
            </a:r>
          </a:p>
          <a:p>
            <a:r>
              <a:rPr lang="en-US" dirty="0"/>
              <a:t>http://www.cbpp.org/blog/proposed-medicaid-block-grant-would-add-millions-to-uninsured-and-underinsured</a:t>
            </a:r>
          </a:p>
        </p:txBody>
      </p:sp>
      <p:sp>
        <p:nvSpPr>
          <p:cNvPr id="4" name="Slide Number Placeholder 3"/>
          <p:cNvSpPr>
            <a:spLocks noGrp="1"/>
          </p:cNvSpPr>
          <p:nvPr>
            <p:ph type="sldNum" sz="quarter" idx="10"/>
          </p:nvPr>
        </p:nvSpPr>
        <p:spPr/>
        <p:txBody>
          <a:bodyPr/>
          <a:lstStyle/>
          <a:p>
            <a:fld id="{7998E12F-4775-4B4E-9B73-5D5FE79E716C}" type="slidenum">
              <a:rPr lang="en-US" smtClean="0"/>
              <a:t>31</a:t>
            </a:fld>
            <a:endParaRPr lang="en-US"/>
          </a:p>
        </p:txBody>
      </p:sp>
    </p:spTree>
    <p:extLst>
      <p:ext uri="{BB962C8B-B14F-4D97-AF65-F5344CB8AC3E}">
        <p14:creationId xmlns:p14="http://schemas.microsoft.com/office/powerpoint/2010/main" val="1603641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http://khn.org/news/block-grants-medicaid-faq/</a:t>
            </a:r>
          </a:p>
          <a:p>
            <a:r>
              <a:rPr lang="en-US" dirty="0"/>
              <a:t>http://www.cbpp.org/blog/proposed-medicaid-block-grant-would-add-millions-to-uninsured-and-underinsured</a:t>
            </a:r>
          </a:p>
        </p:txBody>
      </p:sp>
      <p:sp>
        <p:nvSpPr>
          <p:cNvPr id="4" name="Slide Number Placeholder 3"/>
          <p:cNvSpPr>
            <a:spLocks noGrp="1"/>
          </p:cNvSpPr>
          <p:nvPr>
            <p:ph type="sldNum" sz="quarter" idx="10"/>
          </p:nvPr>
        </p:nvSpPr>
        <p:spPr/>
        <p:txBody>
          <a:bodyPr/>
          <a:lstStyle/>
          <a:p>
            <a:fld id="{7998E12F-4775-4B4E-9B73-5D5FE79E716C}" type="slidenum">
              <a:rPr lang="en-US" smtClean="0"/>
              <a:t>32</a:t>
            </a:fld>
            <a:endParaRPr lang="en-US"/>
          </a:p>
        </p:txBody>
      </p:sp>
    </p:spTree>
    <p:extLst>
      <p:ext uri="{BB962C8B-B14F-4D97-AF65-F5344CB8AC3E}">
        <p14:creationId xmlns:p14="http://schemas.microsoft.com/office/powerpoint/2010/main" val="144182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a:t>
            </a:fld>
            <a:endParaRPr lang="en-US"/>
          </a:p>
        </p:txBody>
      </p:sp>
    </p:spTree>
    <p:extLst>
      <p:ext uri="{BB962C8B-B14F-4D97-AF65-F5344CB8AC3E}">
        <p14:creationId xmlns:p14="http://schemas.microsoft.com/office/powerpoint/2010/main" val="4017429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36</a:t>
            </a:fld>
            <a:endParaRPr lang="en-US"/>
          </a:p>
        </p:txBody>
      </p:sp>
    </p:spTree>
    <p:extLst>
      <p:ext uri="{BB962C8B-B14F-4D97-AF65-F5344CB8AC3E}">
        <p14:creationId xmlns:p14="http://schemas.microsoft.com/office/powerpoint/2010/main" val="1534431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 woman with brown hair smiling in front of a bookcase. </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43</a:t>
            </a:fld>
            <a:endParaRPr lang="en-US"/>
          </a:p>
        </p:txBody>
      </p:sp>
    </p:spTree>
    <p:extLst>
      <p:ext uri="{BB962C8B-B14F-4D97-AF65-F5344CB8AC3E}">
        <p14:creationId xmlns:p14="http://schemas.microsoft.com/office/powerpoint/2010/main" val="2942321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Image: A woman takes a survey on a clipboard. </a:t>
            </a:r>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44</a:t>
            </a:fld>
            <a:endParaRPr lang="en-US"/>
          </a:p>
        </p:txBody>
      </p:sp>
    </p:spTree>
    <p:extLst>
      <p:ext uri="{BB962C8B-B14F-4D97-AF65-F5344CB8AC3E}">
        <p14:creationId xmlns:p14="http://schemas.microsoft.com/office/powerpoint/2010/main" val="3668951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45</a:t>
            </a:fld>
            <a:endParaRPr lang="en-US"/>
          </a:p>
        </p:txBody>
      </p:sp>
    </p:spTree>
    <p:extLst>
      <p:ext uri="{BB962C8B-B14F-4D97-AF65-F5344CB8AC3E}">
        <p14:creationId xmlns:p14="http://schemas.microsoft.com/office/powerpoint/2010/main" val="2802724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3B36274-F2B9-4C45-BBB4-0EDF4CD651A7}" type="slidenum">
              <a:rPr lang="en-US" smtClean="0"/>
              <a:t>46</a:t>
            </a:fld>
            <a:endParaRPr lang="en-US"/>
          </a:p>
        </p:txBody>
      </p:sp>
    </p:spTree>
    <p:extLst>
      <p:ext uri="{BB962C8B-B14F-4D97-AF65-F5344CB8AC3E}">
        <p14:creationId xmlns:p14="http://schemas.microsoft.com/office/powerpoint/2010/main" val="4019472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47</a:t>
            </a:fld>
            <a:endParaRPr lang="en-US"/>
          </a:p>
        </p:txBody>
      </p:sp>
    </p:spTree>
    <p:extLst>
      <p:ext uri="{BB962C8B-B14F-4D97-AF65-F5344CB8AC3E}">
        <p14:creationId xmlns:p14="http://schemas.microsoft.com/office/powerpoint/2010/main" val="1289196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Clouds in the shape of question marks</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50</a:t>
            </a:fld>
            <a:endParaRPr lang="en-US"/>
          </a:p>
        </p:txBody>
      </p:sp>
    </p:spTree>
    <p:extLst>
      <p:ext uri="{BB962C8B-B14F-4D97-AF65-F5344CB8AC3E}">
        <p14:creationId xmlns:p14="http://schemas.microsoft.com/office/powerpoint/2010/main" val="88469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3</a:t>
            </a:fld>
            <a:endParaRPr lang="en-US"/>
          </a:p>
        </p:txBody>
      </p:sp>
    </p:spTree>
    <p:extLst>
      <p:ext uri="{BB962C8B-B14F-4D97-AF65-F5344CB8AC3E}">
        <p14:creationId xmlns:p14="http://schemas.microsoft.com/office/powerpoint/2010/main" val="152845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4</a:t>
            </a:fld>
            <a:endParaRPr lang="en-US"/>
          </a:p>
        </p:txBody>
      </p:sp>
    </p:spTree>
    <p:extLst>
      <p:ext uri="{BB962C8B-B14F-4D97-AF65-F5344CB8AC3E}">
        <p14:creationId xmlns:p14="http://schemas.microsoft.com/office/powerpoint/2010/main" val="315753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5</a:t>
            </a:fld>
            <a:endParaRPr lang="en-US"/>
          </a:p>
        </p:txBody>
      </p:sp>
    </p:spTree>
    <p:extLst>
      <p:ext uri="{BB962C8B-B14F-4D97-AF65-F5344CB8AC3E}">
        <p14:creationId xmlns:p14="http://schemas.microsoft.com/office/powerpoint/2010/main" val="269573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6</a:t>
            </a:fld>
            <a:endParaRPr lang="en-US"/>
          </a:p>
        </p:txBody>
      </p:sp>
    </p:spTree>
    <p:extLst>
      <p:ext uri="{BB962C8B-B14F-4D97-AF65-F5344CB8AC3E}">
        <p14:creationId xmlns:p14="http://schemas.microsoft.com/office/powerpoint/2010/main" val="1905075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7</a:t>
            </a:fld>
            <a:endParaRPr lang="en-US"/>
          </a:p>
        </p:txBody>
      </p:sp>
    </p:spTree>
    <p:extLst>
      <p:ext uri="{BB962C8B-B14F-4D97-AF65-F5344CB8AC3E}">
        <p14:creationId xmlns:p14="http://schemas.microsoft.com/office/powerpoint/2010/main" val="1406185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65772" indent="-294528">
              <a:defRPr sz="2400">
                <a:solidFill>
                  <a:schemeClr val="tx1"/>
                </a:solidFill>
                <a:latin typeface="Times New Roman" panose="02020603050405020304" pitchFamily="18" charset="0"/>
              </a:defRPr>
            </a:lvl2pPr>
            <a:lvl3pPr marL="1178112" indent="-235622">
              <a:defRPr sz="2400">
                <a:solidFill>
                  <a:schemeClr val="tx1"/>
                </a:solidFill>
                <a:latin typeface="Times New Roman" panose="02020603050405020304" pitchFamily="18" charset="0"/>
              </a:defRPr>
            </a:lvl3pPr>
            <a:lvl4pPr marL="1649355" indent="-235622">
              <a:defRPr sz="2400">
                <a:solidFill>
                  <a:schemeClr val="tx1"/>
                </a:solidFill>
                <a:latin typeface="Times New Roman" panose="02020603050405020304" pitchFamily="18" charset="0"/>
              </a:defRPr>
            </a:lvl4pPr>
            <a:lvl5pPr marL="2120600" indent="-235622">
              <a:defRPr sz="2400">
                <a:solidFill>
                  <a:schemeClr val="tx1"/>
                </a:solidFill>
                <a:latin typeface="Times New Roman" panose="02020603050405020304" pitchFamily="18" charset="0"/>
              </a:defRPr>
            </a:lvl5pPr>
            <a:lvl6pPr marL="2591845" indent="-235622" eaLnBrk="0" fontAlgn="base" hangingPunct="0">
              <a:spcBef>
                <a:spcPct val="0"/>
              </a:spcBef>
              <a:spcAft>
                <a:spcPct val="0"/>
              </a:spcAft>
              <a:defRPr sz="2400">
                <a:solidFill>
                  <a:schemeClr val="tx1"/>
                </a:solidFill>
                <a:latin typeface="Times New Roman" panose="02020603050405020304" pitchFamily="18" charset="0"/>
              </a:defRPr>
            </a:lvl6pPr>
            <a:lvl7pPr marL="3063090" indent="-235622" eaLnBrk="0" fontAlgn="base" hangingPunct="0">
              <a:spcBef>
                <a:spcPct val="0"/>
              </a:spcBef>
              <a:spcAft>
                <a:spcPct val="0"/>
              </a:spcAft>
              <a:defRPr sz="2400">
                <a:solidFill>
                  <a:schemeClr val="tx1"/>
                </a:solidFill>
                <a:latin typeface="Times New Roman" panose="02020603050405020304" pitchFamily="18" charset="0"/>
              </a:defRPr>
            </a:lvl7pPr>
            <a:lvl8pPr marL="3534334" indent="-235622" eaLnBrk="0" fontAlgn="base" hangingPunct="0">
              <a:spcBef>
                <a:spcPct val="0"/>
              </a:spcBef>
              <a:spcAft>
                <a:spcPct val="0"/>
              </a:spcAft>
              <a:defRPr sz="2400">
                <a:solidFill>
                  <a:schemeClr val="tx1"/>
                </a:solidFill>
                <a:latin typeface="Times New Roman" panose="02020603050405020304" pitchFamily="18" charset="0"/>
              </a:defRPr>
            </a:lvl8pPr>
            <a:lvl9pPr marL="4005578" indent="-235622" eaLnBrk="0" fontAlgn="base" hangingPunct="0">
              <a:spcBef>
                <a:spcPct val="0"/>
              </a:spcBef>
              <a:spcAft>
                <a:spcPct val="0"/>
              </a:spcAft>
              <a:defRPr sz="2400">
                <a:solidFill>
                  <a:schemeClr val="tx1"/>
                </a:solidFill>
                <a:latin typeface="Times New Roman" panose="02020603050405020304" pitchFamily="18" charset="0"/>
              </a:defRPr>
            </a:lvl9pPr>
          </a:lstStyle>
          <a:p>
            <a:fld id="{67862757-B39F-453E-A85C-57C7ADB9B552}" type="slidenum">
              <a:rPr lang="en-US" altLang="en-US" sz="1200"/>
              <a:pPr/>
              <a:t>8</a:t>
            </a:fld>
            <a:endParaRPr lang="en-US" altLang="en-US" sz="1200" dirty="0"/>
          </a:p>
        </p:txBody>
      </p:sp>
    </p:spTree>
    <p:extLst>
      <p:ext uri="{BB962C8B-B14F-4D97-AF65-F5344CB8AC3E}">
        <p14:creationId xmlns:p14="http://schemas.microsoft.com/office/powerpoint/2010/main" val="30688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9</a:t>
            </a:fld>
            <a:endParaRPr lang="en-US"/>
          </a:p>
        </p:txBody>
      </p:sp>
    </p:spTree>
    <p:extLst>
      <p:ext uri="{BB962C8B-B14F-4D97-AF65-F5344CB8AC3E}">
        <p14:creationId xmlns:p14="http://schemas.microsoft.com/office/powerpoint/2010/main" val="2589625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36612" y="6203951"/>
            <a:ext cx="6862462" cy="273049"/>
          </a:xfrm>
        </p:spPr>
        <p:txBody>
          <a:bodyPr/>
          <a:lstStyle/>
          <a:p>
            <a:r>
              <a:rPr lang="en-US" dirty="0"/>
              <a:t>CHRIL-Collaborative on Health Reform and Independent Living</a:t>
            </a:r>
          </a:p>
        </p:txBody>
      </p:sp>
      <p:sp>
        <p:nvSpPr>
          <p:cNvPr id="6" name="Slide Number Placeholder 5"/>
          <p:cNvSpPr>
            <a:spLocks noGrp="1"/>
          </p:cNvSpPr>
          <p:nvPr>
            <p:ph type="sldNum" sz="quarter" idx="12"/>
          </p:nvPr>
        </p:nvSpPr>
        <p:spPr>
          <a:xfrm>
            <a:off x="10133012" y="6280151"/>
            <a:ext cx="990601" cy="273049"/>
          </a:xfrm>
        </p:spPr>
        <p:txBody>
          <a:bodyPr/>
          <a:lstStyle/>
          <a:p>
            <a:fld id="{E5137D0E-4A4F-4307-8994-C1891D747D59}" type="slidenum">
              <a:rPr lang="en-US" smtClean="0"/>
              <a:t>‹#›</a:t>
            </a:fld>
            <a:endParaRPr lang="en-US"/>
          </a:p>
        </p:txBody>
      </p:sp>
      <p:sp>
        <p:nvSpPr>
          <p:cNvPr id="3" name="Subtitle 2"/>
          <p:cNvSpPr>
            <a:spLocks noGrp="1"/>
          </p:cNvSpPr>
          <p:nvPr>
            <p:ph type="subTitle" idx="1"/>
          </p:nvPr>
        </p:nvSpPr>
        <p:spPr>
          <a:xfrm>
            <a:off x="1979612" y="3581400"/>
            <a:ext cx="8229600" cy="1066800"/>
          </a:xfrm>
        </p:spPr>
        <p:txBody>
          <a:bodyPr>
            <a:normAutofit/>
          </a:bodyPr>
          <a:lstStyle>
            <a:lvl1pPr marL="0" indent="0" algn="ctr">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598612" y="2209800"/>
            <a:ext cx="9144000" cy="990600"/>
          </a:xfrm>
        </p:spPr>
        <p:txBody>
          <a:bodyPr>
            <a:noAutofit/>
          </a:bodyPr>
          <a:lstStyle>
            <a:lvl1pPr algn="ctr">
              <a:defRPr sz="4800" b="1"/>
            </a:lvl1pPr>
          </a:lstStyle>
          <a:p>
            <a:r>
              <a:rPr lang="en-US"/>
              <a:t>Click to edit Master title style</a:t>
            </a:r>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412" y="503027"/>
            <a:ext cx="914400" cy="411373"/>
          </a:xfrm>
          <a:prstGeom prst="rect">
            <a:avLst/>
          </a:prstGeom>
        </p:spPr>
      </p:pic>
    </p:spTree>
    <p:extLst>
      <p:ext uri="{BB962C8B-B14F-4D97-AF65-F5344CB8AC3E}">
        <p14:creationId xmlns:p14="http://schemas.microsoft.com/office/powerpoint/2010/main" val="410750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912812" y="6172201"/>
            <a:ext cx="3429000" cy="304800"/>
          </a:xfrm>
        </p:spPr>
        <p:txBody>
          <a:bodyPr/>
          <a:lstStyle>
            <a:lvl1pPr>
              <a:defRPr sz="800"/>
            </a:lvl1pPr>
          </a:lstStyle>
          <a:p>
            <a:r>
              <a:rPr lang="en-US" dirty="0"/>
              <a:t>CHRIL-Collaborative on Health Reform and Independent Living</a:t>
            </a:r>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Content Placeholder 2"/>
          <p:cNvSpPr>
            <a:spLocks noGrp="1"/>
          </p:cNvSpPr>
          <p:nvPr>
            <p:ph idx="1"/>
          </p:nvPr>
        </p:nvSpPr>
        <p:spPr>
          <a:xfrm>
            <a:off x="912812" y="1371600"/>
            <a:ext cx="10515600" cy="4648200"/>
          </a:xfrm>
        </p:spPr>
        <p:txBody>
          <a:bodyPr>
            <a:normAutofit/>
          </a:bodyPr>
          <a:lstStyle>
            <a:lvl1pPr>
              <a:defRPr sz="2600"/>
            </a:lvl1pPr>
            <a:lvl2pPr>
              <a:buClr>
                <a:schemeClr val="accent2"/>
              </a:buClr>
              <a:defRPr sz="2600"/>
            </a:lvl2pPr>
            <a:lvl3pPr>
              <a:defRPr sz="2600"/>
            </a:lvl3pPr>
            <a:lvl4pPr>
              <a:defRPr sz="2600"/>
            </a:lvl4pPr>
            <a:lvl5pPr>
              <a:defRPr sz="2600"/>
            </a:lvl5pPr>
            <a:lvl6pPr>
              <a:buClr>
                <a:schemeClr val="accent2"/>
              </a:buClr>
              <a:defRPr baseline="0"/>
            </a:lvl6pPr>
            <a:lvl7pPr>
              <a:buClr>
                <a:schemeClr val="accent2"/>
              </a:buClr>
              <a:defRPr baseline="0"/>
            </a:lvl7pPr>
            <a:lvl8pPr>
              <a:buClr>
                <a:schemeClr val="accent2"/>
              </a:buClr>
              <a:defRPr baseline="0"/>
            </a:lvl8pPr>
            <a:lvl9pPr>
              <a:buClr>
                <a:schemeClr val="accent2"/>
              </a:buCl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293812" y="457200"/>
            <a:ext cx="9296400" cy="685800"/>
          </a:xfrm>
        </p:spPr>
        <p:txBody>
          <a:bodyPr/>
          <a:lstStyle>
            <a:lvl1pPr>
              <a:defRPr b="1"/>
            </a:lvl1pPr>
          </a:lstStyle>
          <a:p>
            <a:r>
              <a:rPr lang="en-US" dirty="0"/>
              <a:t>Click to edit Master title style</a:t>
            </a:r>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412" y="503027"/>
            <a:ext cx="914400" cy="411373"/>
          </a:xfrm>
          <a:prstGeom prst="rect">
            <a:avLst/>
          </a:prstGeom>
        </p:spPr>
      </p:pic>
    </p:spTree>
    <p:extLst>
      <p:ext uri="{BB962C8B-B14F-4D97-AF65-F5344CB8AC3E}">
        <p14:creationId xmlns:p14="http://schemas.microsoft.com/office/powerpoint/2010/main" val="83633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832150" y="6280151"/>
            <a:ext cx="6862462" cy="273049"/>
          </a:xfrm>
        </p:spPr>
        <p:txBody>
          <a:bodyPr/>
          <a:lstStyle/>
          <a:p>
            <a:r>
              <a:rPr lang="en-US"/>
              <a:t>CHRIL-Collaborative on Health Reform and Independent Living</a:t>
            </a:r>
            <a:endParaRPr lang="en-US" dirty="0"/>
          </a:p>
        </p:txBody>
      </p:sp>
      <p:sp>
        <p:nvSpPr>
          <p:cNvPr id="7" name="Slide Number Placeholder 6"/>
          <p:cNvSpPr>
            <a:spLocks noGrp="1"/>
          </p:cNvSpPr>
          <p:nvPr>
            <p:ph type="sldNum" sz="quarter" idx="12"/>
          </p:nvPr>
        </p:nvSpPr>
        <p:spPr>
          <a:xfrm>
            <a:off x="10133012" y="6280151"/>
            <a:ext cx="990601" cy="273049"/>
          </a:xfrm>
        </p:spPr>
        <p:txBody>
          <a:bodyPr/>
          <a:lstStyle/>
          <a:p>
            <a:fld id="{E5137D0E-4A4F-4307-8994-C1891D747D59}" type="slidenum">
              <a:rPr lang="en-US" smtClean="0"/>
              <a:t>‹#›</a:t>
            </a:fld>
            <a:endParaRPr lang="en-US"/>
          </a:p>
        </p:txBody>
      </p:sp>
      <p:sp>
        <p:nvSpPr>
          <p:cNvPr id="4" name="Content Placeholder 3"/>
          <p:cNvSpPr>
            <a:spLocks noGrp="1"/>
          </p:cNvSpPr>
          <p:nvPr>
            <p:ph sz="half" idx="2"/>
          </p:nvPr>
        </p:nvSpPr>
        <p:spPr>
          <a:xfrm>
            <a:off x="6475412" y="1327151"/>
            <a:ext cx="4648201" cy="469264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70012" y="1327151"/>
            <a:ext cx="4645152" cy="469264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370012" y="381000"/>
            <a:ext cx="9601200" cy="685800"/>
          </a:xfrm>
        </p:spPr>
        <p:txBody>
          <a:bodyPr/>
          <a:lstStyle>
            <a:lvl1pPr>
              <a:defRPr b="1"/>
            </a:lvl1pPr>
          </a:lstStyle>
          <a:p>
            <a:r>
              <a:rPr lang="en-US" dirty="0"/>
              <a:t>Click to edit Master title style</a:t>
            </a:r>
            <a:endParaRPr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3831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CHRIL-Collaborative on Health Reform and Independent Living</a:t>
            </a:r>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1522414" y="533400"/>
            <a:ext cx="9601200" cy="1143000"/>
          </a:xfrm>
        </p:spPr>
        <p:txBody>
          <a:bodyPr/>
          <a:lstStyle>
            <a:lvl1pPr>
              <a:defRPr/>
            </a:lvl1pPr>
          </a:lstStyle>
          <a:p>
            <a:r>
              <a:rPr lang="en-US"/>
              <a:t>Click to edit Master title style</a:t>
            </a: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38129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CHRIL-Collaborative on Health Reform and Independent Living</a:t>
            </a:r>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a:p>
        </p:txBody>
      </p:sp>
      <p:sp>
        <p:nvSpPr>
          <p:cNvPr id="2" name="Title 1"/>
          <p:cNvSpPr>
            <a:spLocks noGrp="1"/>
          </p:cNvSpPr>
          <p:nvPr>
            <p:ph type="title"/>
          </p:nvPr>
        </p:nvSpPr>
        <p:spPr>
          <a:xfrm>
            <a:off x="1370012" y="457200"/>
            <a:ext cx="9601200" cy="807827"/>
          </a:xfrm>
        </p:spPr>
        <p:txBody>
          <a:bodyPr/>
          <a:lstStyle>
            <a:lvl1pPr>
              <a:defRPr b="1"/>
            </a:lvl1pPr>
          </a:lstStyle>
          <a:p>
            <a:r>
              <a:rPr lang="en-US" dirty="0"/>
              <a:t>Click to edit Master title style</a:t>
            </a:r>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6412" y="503027"/>
            <a:ext cx="914400" cy="411373"/>
          </a:xfrm>
          <a:prstGeom prst="rect">
            <a:avLst/>
          </a:prstGeom>
        </p:spPr>
      </p:pic>
    </p:spTree>
    <p:extLst>
      <p:ext uri="{BB962C8B-B14F-4D97-AF65-F5344CB8AC3E}">
        <p14:creationId xmlns:p14="http://schemas.microsoft.com/office/powerpoint/2010/main" val="22365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CHRIL-Collaborative on Health Reform and Independent Living</a:t>
            </a:r>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34652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121888" y="6217920"/>
            <a:ext cx="11091831" cy="548640"/>
          </a:xfrm>
          <a:prstGeom prst="rect">
            <a:avLst/>
          </a:prstGeom>
        </p:spPr>
        <p:txBody>
          <a:bodyPr anchor="b" anchorCtr="0"/>
          <a:lstStyle>
            <a:lvl1pPr marL="0" indent="0" algn="l">
              <a:spcBef>
                <a:spcPts val="0"/>
              </a:spcBef>
              <a:buFont typeface="Arial" pitchFamily="34" charset="0"/>
              <a:buNone/>
              <a:defRPr sz="1000" baseline="0">
                <a:solidFill>
                  <a:schemeClr val="tx1"/>
                </a:solidFill>
                <a:latin typeface="+mn-lt"/>
                <a:cs typeface="Calibri" pitchFamily="34" charset="0"/>
              </a:defRPr>
            </a:lvl1pPr>
          </a:lstStyle>
          <a:p>
            <a:pPr algn="l">
              <a:spcBef>
                <a:spcPts val="0"/>
              </a:spcBef>
            </a:pPr>
            <a:r>
              <a:rPr lang="en-US" dirty="0"/>
              <a:t>Insert Source Here</a:t>
            </a:r>
          </a:p>
        </p:txBody>
      </p:sp>
      <p:sp>
        <p:nvSpPr>
          <p:cNvPr id="4" name="Title 5"/>
          <p:cNvSpPr>
            <a:spLocks noGrp="1" noChangeArrowheads="1"/>
          </p:cNvSpPr>
          <p:nvPr>
            <p:ph type="title"/>
          </p:nvPr>
        </p:nvSpPr>
        <p:spPr bwMode="auto">
          <a:xfrm>
            <a:off x="1015736" y="56716"/>
            <a:ext cx="11051201"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val="731143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000">
                <a:solidFill>
                  <a:schemeClr val="tx1"/>
                </a:solidFill>
              </a:defRPr>
            </a:lvl1pPr>
          </a:lstStyle>
          <a:p>
            <a:endParaRPr lang="en-US"/>
          </a:p>
        </p:txBody>
      </p:sp>
      <p:sp>
        <p:nvSpPr>
          <p:cNvPr id="5" name="Footer Placeholder 4"/>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000">
                <a:solidFill>
                  <a:schemeClr val="tx1"/>
                </a:solidFill>
              </a:defRPr>
            </a:lvl1pPr>
          </a:lstStyle>
          <a:p>
            <a:r>
              <a:rPr lang="en-US"/>
              <a:t>CHRIL-Collaborative on Health Reform and Independent Living</a:t>
            </a:r>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000">
                <a:solidFill>
                  <a:schemeClr val="tx1"/>
                </a:solidFill>
              </a:defRPr>
            </a:lvl1pPr>
          </a:lstStyle>
          <a:p>
            <a:fld id="{E5137D0E-4A4F-4307-8994-C1891D747D59}" type="slidenum">
              <a:rPr lang="en-US" smtClean="0"/>
              <a:pPr/>
              <a:t>‹#›</a:t>
            </a:fld>
            <a:endParaRPr lang="en-US"/>
          </a:p>
        </p:txBody>
      </p:sp>
      <p:grpSp>
        <p:nvGrpSpPr>
          <p:cNvPr id="32" name="Group 31"/>
          <p:cNvGrpSpPr/>
          <p:nvPr/>
        </p:nvGrpSpPr>
        <p:grpSpPr>
          <a:xfrm>
            <a:off x="-1" y="0"/>
            <a:ext cx="12188825" cy="6858000"/>
            <a:chOff x="-1" y="0"/>
            <a:chExt cx="12188825" cy="6858000"/>
          </a:xfrm>
        </p:grpSpPr>
        <p:sp>
          <p:nvSpPr>
            <p:cNvPr id="8" name="Rectangle 8"/>
            <p:cNvSpPr>
              <a:spLocks noChangeArrowheads="1"/>
            </p:cNvSpPr>
            <p:nvPr/>
          </p:nvSpPr>
          <p:spPr bwMode="auto">
            <a:xfrm>
              <a:off x="4164514" y="6705600"/>
              <a:ext cx="8024310" cy="152400"/>
            </a:xfrm>
            <a:prstGeom prst="rect">
              <a:avLst/>
            </a:prstGeom>
            <a:gradFill rotWithShape="0">
              <a:gsLst>
                <a:gs pos="0">
                  <a:schemeClr val="accent5">
                    <a:lumMod val="20000"/>
                    <a:lumOff val="80000"/>
                  </a:schemeClr>
                </a:gs>
                <a:gs pos="100000">
                  <a:schemeClr val="accent5">
                    <a:lumMod val="75000"/>
                  </a:schemeClr>
                </a:gs>
              </a:gsLst>
              <a:lin ang="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9" name="Rectangle 9"/>
            <p:cNvSpPr>
              <a:spLocks noChangeArrowheads="1"/>
            </p:cNvSpPr>
            <p:nvPr/>
          </p:nvSpPr>
          <p:spPr bwMode="auto">
            <a:xfrm>
              <a:off x="11680956" y="1981200"/>
              <a:ext cx="507868" cy="4267200"/>
            </a:xfrm>
            <a:prstGeom prst="rect">
              <a:avLst/>
            </a:prstGeom>
            <a:gradFill rotWithShape="0">
              <a:gsLst>
                <a:gs pos="0">
                  <a:schemeClr val="tx2">
                    <a:lumMod val="20000"/>
                    <a:lumOff val="80000"/>
                  </a:schemeClr>
                </a:gs>
                <a:gs pos="100000">
                  <a:schemeClr val="tx2">
                    <a:lumMod val="60000"/>
                    <a:lumOff val="40000"/>
                  </a:schemeClr>
                </a:gs>
              </a:gsLst>
              <a:lin ang="540000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0" name="Rectangle 10"/>
            <p:cNvSpPr>
              <a:spLocks noChangeArrowheads="1"/>
            </p:cNvSpPr>
            <p:nvPr/>
          </p:nvSpPr>
          <p:spPr bwMode="auto">
            <a:xfrm>
              <a:off x="-1" y="5257800"/>
              <a:ext cx="609441" cy="152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1" name="Rectangle 11"/>
            <p:cNvSpPr>
              <a:spLocks noChangeArrowheads="1"/>
            </p:cNvSpPr>
            <p:nvPr/>
          </p:nvSpPr>
          <p:spPr bwMode="auto">
            <a:xfrm>
              <a:off x="-1" y="5410200"/>
              <a:ext cx="609441" cy="1447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2" name="Rectangle 12"/>
            <p:cNvSpPr>
              <a:spLocks noChangeArrowheads="1"/>
            </p:cNvSpPr>
            <p:nvPr/>
          </p:nvSpPr>
          <p:spPr bwMode="auto">
            <a:xfrm>
              <a:off x="11680956" y="0"/>
              <a:ext cx="507868" cy="198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3" name="Rectangle 13"/>
            <p:cNvSpPr>
              <a:spLocks noChangeArrowheads="1"/>
            </p:cNvSpPr>
            <p:nvPr/>
          </p:nvSpPr>
          <p:spPr bwMode="auto">
            <a:xfrm>
              <a:off x="7618015" y="0"/>
              <a:ext cx="4062942" cy="304800"/>
            </a:xfrm>
            <a:prstGeom prst="rect">
              <a:avLst/>
            </a:prstGeom>
            <a:solidFill>
              <a:schemeClr val="accent1"/>
            </a:solidFill>
            <a:ln w="9525">
              <a:solidFill>
                <a:schemeClr val="accent3"/>
              </a:solidFill>
              <a:miter lim="800000"/>
              <a:headEnd/>
              <a:tailEnd/>
            </a:ln>
            <a:effectLst/>
            <a:extLst/>
          </p:spPr>
          <p:txBody>
            <a:bodyPr wrap="none" anchor="ctr"/>
            <a:lstStyle/>
            <a:p>
              <a:pPr algn="ctr"/>
              <a:endParaRPr kumimoji="1" lang="en-US" sz="2400">
                <a:latin typeface="굴림" pitchFamily="50" charset="-127"/>
              </a:endParaRPr>
            </a:p>
          </p:txBody>
        </p:sp>
        <p:sp>
          <p:nvSpPr>
            <p:cNvPr id="14" name="Rectangle 14"/>
            <p:cNvSpPr>
              <a:spLocks noChangeArrowheads="1"/>
            </p:cNvSpPr>
            <p:nvPr/>
          </p:nvSpPr>
          <p:spPr bwMode="auto">
            <a:xfrm>
              <a:off x="609440" y="304800"/>
              <a:ext cx="711015" cy="762000"/>
            </a:xfrm>
            <a:prstGeom prst="rect">
              <a:avLst/>
            </a:prstGeom>
            <a:solidFill>
              <a:schemeClr val="bg2">
                <a:lumMod val="50000"/>
                <a:alpha val="50000"/>
              </a:schemeClr>
            </a:soli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5" name="Rectangle 15"/>
            <p:cNvSpPr>
              <a:spLocks noChangeArrowheads="1"/>
            </p:cNvSpPr>
            <p:nvPr/>
          </p:nvSpPr>
          <p:spPr bwMode="auto">
            <a:xfrm>
              <a:off x="-1" y="1066800"/>
              <a:ext cx="609441" cy="4191000"/>
            </a:xfrm>
            <a:prstGeom prst="rect">
              <a:avLst/>
            </a:prstGeom>
            <a:gradFill rotWithShape="0">
              <a:gsLst>
                <a:gs pos="0">
                  <a:schemeClr val="bg2">
                    <a:lumMod val="50000"/>
                  </a:schemeClr>
                </a:gs>
                <a:gs pos="100000">
                  <a:schemeClr val="bg1"/>
                </a:gs>
              </a:gsLst>
              <a:lin ang="540000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6" name="Rectangle 16"/>
            <p:cNvSpPr>
              <a:spLocks noChangeArrowheads="1"/>
            </p:cNvSpPr>
            <p:nvPr/>
          </p:nvSpPr>
          <p:spPr bwMode="auto">
            <a:xfrm>
              <a:off x="-1" y="304800"/>
              <a:ext cx="609441"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7" name="Rectangle 17"/>
            <p:cNvSpPr>
              <a:spLocks noChangeArrowheads="1"/>
            </p:cNvSpPr>
            <p:nvPr/>
          </p:nvSpPr>
          <p:spPr bwMode="auto">
            <a:xfrm>
              <a:off x="-1" y="0"/>
              <a:ext cx="1320456" cy="304800"/>
            </a:xfrm>
            <a:prstGeom prst="rect">
              <a:avLst/>
            </a:prstGeom>
            <a:solidFill>
              <a:schemeClr val="accent1"/>
            </a:solidFill>
            <a:ln w="19050">
              <a:solidFill>
                <a:schemeClr val="accent1"/>
              </a:solidFill>
              <a:miter lim="800000"/>
              <a:headEnd/>
              <a:tailEnd/>
            </a:ln>
            <a:effectLst/>
            <a:extLst/>
          </p:spPr>
          <p:txBody>
            <a:bodyPr wrap="none" anchor="ctr"/>
            <a:lstStyle/>
            <a:p>
              <a:pPr algn="ctr"/>
              <a:endParaRPr kumimoji="1" lang="en-US" sz="2400">
                <a:latin typeface="굴림" pitchFamily="50" charset="-127"/>
              </a:endParaRPr>
            </a:p>
          </p:txBody>
        </p:sp>
        <p:sp>
          <p:nvSpPr>
            <p:cNvPr id="18" name="Rectangle 18"/>
            <p:cNvSpPr>
              <a:spLocks noChangeArrowheads="1"/>
            </p:cNvSpPr>
            <p:nvPr/>
          </p:nvSpPr>
          <p:spPr bwMode="auto">
            <a:xfrm>
              <a:off x="1320455" y="0"/>
              <a:ext cx="6297560" cy="304800"/>
            </a:xfrm>
            <a:prstGeom prst="rect">
              <a:avLst/>
            </a:prstGeom>
            <a:solidFill>
              <a:schemeClr val="bg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9" name="Line 19"/>
            <p:cNvSpPr>
              <a:spLocks noChangeShapeType="1"/>
            </p:cNvSpPr>
            <p:nvPr/>
          </p:nvSpPr>
          <p:spPr bwMode="auto">
            <a:xfrm flipV="1">
              <a:off x="609440" y="304800"/>
              <a:ext cx="0" cy="6553200"/>
            </a:xfrm>
            <a:prstGeom prst="line">
              <a:avLst/>
            </a:prstGeom>
            <a:noFill/>
            <a:ln w="7620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20"/>
            <p:cNvSpPr>
              <a:spLocks noChangeShapeType="1"/>
            </p:cNvSpPr>
            <p:nvPr/>
          </p:nvSpPr>
          <p:spPr bwMode="auto">
            <a:xfrm>
              <a:off x="609440" y="6705600"/>
              <a:ext cx="11579384" cy="0"/>
            </a:xfrm>
            <a:prstGeom prst="line">
              <a:avLst/>
            </a:prstGeom>
            <a:noFill/>
            <a:ln w="5715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21"/>
            <p:cNvSpPr>
              <a:spLocks noChangeShapeType="1"/>
            </p:cNvSpPr>
            <p:nvPr/>
          </p:nvSpPr>
          <p:spPr bwMode="auto">
            <a:xfrm flipV="1">
              <a:off x="11680956" y="0"/>
              <a:ext cx="0" cy="6705600"/>
            </a:xfrm>
            <a:prstGeom prst="line">
              <a:avLst/>
            </a:prstGeom>
            <a:noFill/>
            <a:ln w="5715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22"/>
            <p:cNvSpPr>
              <a:spLocks noChangeShapeType="1"/>
            </p:cNvSpPr>
            <p:nvPr/>
          </p:nvSpPr>
          <p:spPr bwMode="auto">
            <a:xfrm>
              <a:off x="-1" y="304800"/>
              <a:ext cx="12188825" cy="0"/>
            </a:xfrm>
            <a:prstGeom prst="line">
              <a:avLst/>
            </a:prstGeom>
            <a:noFill/>
            <a:ln w="3810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3"/>
            <p:cNvSpPr>
              <a:spLocks noChangeShapeType="1"/>
            </p:cNvSpPr>
            <p:nvPr/>
          </p:nvSpPr>
          <p:spPr bwMode="auto">
            <a:xfrm flipH="1">
              <a:off x="7618015" y="457200"/>
              <a:ext cx="4570809" cy="0"/>
            </a:xfrm>
            <a:prstGeom prst="line">
              <a:avLst/>
            </a:prstGeom>
            <a:noFill/>
            <a:ln w="1905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4"/>
            <p:cNvSpPr>
              <a:spLocks noChangeShapeType="1"/>
            </p:cNvSpPr>
            <p:nvPr/>
          </p:nvSpPr>
          <p:spPr bwMode="auto">
            <a:xfrm flipV="1">
              <a:off x="7618015" y="0"/>
              <a:ext cx="0" cy="457200"/>
            </a:xfrm>
            <a:prstGeom prst="line">
              <a:avLst/>
            </a:prstGeom>
            <a:noFill/>
            <a:ln w="1905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Line 25"/>
            <p:cNvSpPr>
              <a:spLocks noChangeShapeType="1"/>
            </p:cNvSpPr>
            <p:nvPr/>
          </p:nvSpPr>
          <p:spPr bwMode="auto">
            <a:xfrm>
              <a:off x="11680956" y="1981200"/>
              <a:ext cx="507868"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 name="Line 26"/>
            <p:cNvSpPr>
              <a:spLocks noChangeShapeType="1"/>
            </p:cNvSpPr>
            <p:nvPr/>
          </p:nvSpPr>
          <p:spPr bwMode="auto">
            <a:xfrm>
              <a:off x="1320455" y="0"/>
              <a:ext cx="0" cy="1066800"/>
            </a:xfrm>
            <a:prstGeom prst="line">
              <a:avLst/>
            </a:prstGeom>
            <a:noFill/>
            <a:ln w="1905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 name="Line 27"/>
            <p:cNvSpPr>
              <a:spLocks noChangeShapeType="1"/>
            </p:cNvSpPr>
            <p:nvPr/>
          </p:nvSpPr>
          <p:spPr bwMode="auto">
            <a:xfrm flipH="1">
              <a:off x="-1" y="1066800"/>
              <a:ext cx="1320456" cy="0"/>
            </a:xfrm>
            <a:prstGeom prst="line">
              <a:avLst/>
            </a:prstGeom>
            <a:noFill/>
            <a:ln w="2857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30"/>
            <p:cNvSpPr>
              <a:spLocks noChangeShapeType="1"/>
            </p:cNvSpPr>
            <p:nvPr/>
          </p:nvSpPr>
          <p:spPr bwMode="auto">
            <a:xfrm flipH="1">
              <a:off x="-1" y="5257800"/>
              <a:ext cx="609441" cy="0"/>
            </a:xfrm>
            <a:prstGeom prst="line">
              <a:avLst/>
            </a:prstGeom>
            <a:noFill/>
            <a:ln w="2857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31"/>
            <p:cNvSpPr>
              <a:spLocks noChangeShapeType="1"/>
            </p:cNvSpPr>
            <p:nvPr/>
          </p:nvSpPr>
          <p:spPr bwMode="auto">
            <a:xfrm flipH="1">
              <a:off x="-1" y="5410200"/>
              <a:ext cx="609441" cy="0"/>
            </a:xfrm>
            <a:prstGeom prst="line">
              <a:avLst/>
            </a:prstGeom>
            <a:noFill/>
            <a:ln w="2857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Tree>
    <p:extLst>
      <p:ext uri="{BB962C8B-B14F-4D97-AF65-F5344CB8AC3E}">
        <p14:creationId xmlns:p14="http://schemas.microsoft.com/office/powerpoint/2010/main" val="7745226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mailto:disabilitystories.hp@wsu.edu"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chril.org/disability-stories-project/"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chril.org/updat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urldefense.proofpoint.com/v2/url?u=http-3A__www.ilru.org_training-2Drapidcourses-2Dtutorials&amp;d=DwMGaQ&amp;c=C3yme8gMkxg_ihJNXS06ZyWk4EJm8LdrrvxQb-Je7sw&amp;r=1hxINN4iQe5yBHE3UwWexLUYrWIgW8cnpiUN0uQQw18&amp;m=vZqbZG2b-TrQqYh2rO6GbW1dDogy1GSdB_j4cwtkS1Q&amp;s=srcJf8DOCHyz-h7YCKfusteNGy9B40VXwujZBDjBYNY&amp;e=" TargetMode="External"/><Relationship Id="rId2" Type="http://schemas.openxmlformats.org/officeDocument/2006/relationships/hyperlink" Target="http://www.chril.org/" TargetMode="External"/><Relationship Id="rId1" Type="http://schemas.openxmlformats.org/officeDocument/2006/relationships/slideLayout" Target="../slideLayouts/slideLayout2.xml"/><Relationship Id="rId5" Type="http://schemas.openxmlformats.org/officeDocument/2006/relationships/hyperlink" Target="https://www.chril.org/medicaidmedicare/" TargetMode="External"/><Relationship Id="rId4" Type="http://schemas.openxmlformats.org/officeDocument/2006/relationships/hyperlink" Target="https://www.chril.org/disability-and-health-insurance-trainin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ailto:pixie@ku.edu" TargetMode="External"/><Relationship Id="rId2" Type="http://schemas.openxmlformats.org/officeDocument/2006/relationships/hyperlink" Target="mailto:jjkennedy@wsu.edu" TargetMode="External"/><Relationship Id="rId1" Type="http://schemas.openxmlformats.org/officeDocument/2006/relationships/slideLayout" Target="../slideLayouts/slideLayout2.xml"/><Relationship Id="rId6" Type="http://schemas.openxmlformats.org/officeDocument/2006/relationships/hyperlink" Target="mailto:rpetty@bcm.edu" TargetMode="External"/><Relationship Id="rId5" Type="http://schemas.openxmlformats.org/officeDocument/2006/relationships/hyperlink" Target="mailto:davi.kallman@wsu.edu" TargetMode="External"/><Relationship Id="rId4" Type="http://schemas.openxmlformats.org/officeDocument/2006/relationships/hyperlink" Target="mailto:liz.wood@wsu.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98612" y="609600"/>
            <a:ext cx="9144000" cy="1873249"/>
          </a:xfrm>
        </p:spPr>
        <p:txBody>
          <a:bodyPr/>
          <a:lstStyle/>
          <a:p>
            <a:r>
              <a:rPr lang="en-US" sz="3600" dirty="0"/>
              <a:t>American Health Policy 102: </a:t>
            </a:r>
            <a:br>
              <a:rPr lang="en-US" sz="3600" dirty="0"/>
            </a:br>
            <a:r>
              <a:rPr lang="en-US" sz="3600" dirty="0"/>
              <a:t>Understanding Medicaid Policy and Introducing the Disability Stories Project</a:t>
            </a:r>
          </a:p>
        </p:txBody>
      </p:sp>
      <p:sp>
        <p:nvSpPr>
          <p:cNvPr id="4" name="Subtitle 3"/>
          <p:cNvSpPr>
            <a:spLocks noGrp="1"/>
          </p:cNvSpPr>
          <p:nvPr>
            <p:ph type="subTitle" idx="1"/>
          </p:nvPr>
        </p:nvSpPr>
        <p:spPr>
          <a:xfrm>
            <a:off x="1598612" y="2482849"/>
            <a:ext cx="9623570" cy="2743200"/>
          </a:xfrm>
        </p:spPr>
        <p:txBody>
          <a:bodyPr>
            <a:noAutofit/>
          </a:bodyPr>
          <a:lstStyle/>
          <a:p>
            <a:pPr>
              <a:lnSpc>
                <a:spcPct val="100000"/>
              </a:lnSpc>
            </a:pPr>
            <a:r>
              <a:rPr lang="en-US" sz="2800" b="1" dirty="0">
                <a:solidFill>
                  <a:srgbClr val="7030A0"/>
                </a:solidFill>
              </a:rPr>
              <a:t>APRIL Annual Conference</a:t>
            </a:r>
          </a:p>
          <a:p>
            <a:pPr>
              <a:lnSpc>
                <a:spcPct val="100000"/>
              </a:lnSpc>
            </a:pPr>
            <a:r>
              <a:rPr lang="en-US" sz="2800" b="1" dirty="0">
                <a:solidFill>
                  <a:srgbClr val="7030A0"/>
                </a:solidFill>
              </a:rPr>
              <a:t>Denver, CO</a:t>
            </a:r>
          </a:p>
          <a:p>
            <a:pPr>
              <a:lnSpc>
                <a:spcPct val="100000"/>
              </a:lnSpc>
            </a:pPr>
            <a:endParaRPr lang="en-US" sz="1400" b="1" dirty="0">
              <a:solidFill>
                <a:schemeClr val="tx2"/>
              </a:solidFill>
            </a:endParaRPr>
          </a:p>
          <a:p>
            <a:pPr>
              <a:lnSpc>
                <a:spcPct val="100000"/>
              </a:lnSpc>
            </a:pPr>
            <a:r>
              <a:rPr lang="en-US" sz="2800" b="1" dirty="0">
                <a:solidFill>
                  <a:schemeClr val="tx2"/>
                </a:solidFill>
              </a:rPr>
              <a:t>October 7, 2018</a:t>
            </a:r>
          </a:p>
          <a:p>
            <a:pPr>
              <a:lnSpc>
                <a:spcPct val="100000"/>
              </a:lnSpc>
            </a:pPr>
            <a:endParaRPr lang="en-US" sz="2200" b="1" dirty="0">
              <a:solidFill>
                <a:schemeClr val="tx2"/>
              </a:solidFill>
            </a:endParaRPr>
          </a:p>
          <a:p>
            <a:pPr>
              <a:lnSpc>
                <a:spcPct val="100000"/>
              </a:lnSpc>
            </a:pPr>
            <a:r>
              <a:rPr lang="en-US" sz="2200" dirty="0">
                <a:solidFill>
                  <a:schemeClr val="tx2"/>
                </a:solidFill>
              </a:rPr>
              <a:t>Jae Kennedy, Washington State University</a:t>
            </a:r>
          </a:p>
          <a:p>
            <a:pPr>
              <a:lnSpc>
                <a:spcPct val="100000"/>
              </a:lnSpc>
            </a:pPr>
            <a:r>
              <a:rPr lang="en-US" sz="2200" dirty="0">
                <a:solidFill>
                  <a:schemeClr val="tx2"/>
                </a:solidFill>
              </a:rPr>
              <a:t>Noelle Kurth, University of Kansas</a:t>
            </a:r>
          </a:p>
          <a:p>
            <a:pPr>
              <a:lnSpc>
                <a:spcPct val="100000"/>
              </a:lnSpc>
            </a:pPr>
            <a:r>
              <a:rPr lang="en-US" sz="2200" dirty="0">
                <a:solidFill>
                  <a:schemeClr val="tx2"/>
                </a:solidFill>
              </a:rPr>
              <a:t>Liz Wood, Washington State University</a:t>
            </a:r>
          </a:p>
          <a:p>
            <a:pPr>
              <a:lnSpc>
                <a:spcPct val="100000"/>
              </a:lnSpc>
            </a:pPr>
            <a:r>
              <a:rPr lang="en-US" sz="2200" dirty="0">
                <a:solidFill>
                  <a:schemeClr val="tx2"/>
                </a:solidFill>
              </a:rPr>
              <a:t>Davi Kallman, Washington State University</a:t>
            </a:r>
          </a:p>
          <a:p>
            <a:pPr>
              <a:lnSpc>
                <a:spcPct val="100000"/>
              </a:lnSpc>
            </a:pPr>
            <a:r>
              <a:rPr lang="en-US" sz="2200" b="1" dirty="0">
                <a:solidFill>
                  <a:schemeClr val="tx2"/>
                </a:solidFill>
              </a:rPr>
              <a:t>Moderator: </a:t>
            </a:r>
            <a:r>
              <a:rPr lang="en-US" sz="2200" dirty="0">
                <a:solidFill>
                  <a:schemeClr val="tx2"/>
                </a:solidFill>
              </a:rPr>
              <a:t>Richard Petty, Independent Living Research Utilization</a:t>
            </a:r>
          </a:p>
        </p:txBody>
      </p:sp>
      <p:sp>
        <p:nvSpPr>
          <p:cNvPr id="3" name="Slide Number Placeholder 2"/>
          <p:cNvSpPr>
            <a:spLocks noGrp="1"/>
          </p:cNvSpPr>
          <p:nvPr>
            <p:ph type="sldNum" sz="quarter" idx="12"/>
          </p:nvPr>
        </p:nvSpPr>
        <p:spPr/>
        <p:txBody>
          <a:bodyPr/>
          <a:lstStyle/>
          <a:p>
            <a:fld id="{E5137D0E-4A4F-4307-8994-C1891D747D59}" type="slidenum">
              <a:rPr lang="en-US" smtClean="0"/>
              <a:t>1</a:t>
            </a:fld>
            <a:endParaRPr lang="en-US"/>
          </a:p>
        </p:txBody>
      </p:sp>
      <p:sp>
        <p:nvSpPr>
          <p:cNvPr id="7" name="Footer Placeholder 6"/>
          <p:cNvSpPr>
            <a:spLocks noGrp="1"/>
          </p:cNvSpPr>
          <p:nvPr>
            <p:ph type="ftr" sz="quarter" idx="11"/>
          </p:nvPr>
        </p:nvSpPr>
        <p:spPr>
          <a:xfrm>
            <a:off x="836612" y="6203951"/>
            <a:ext cx="6862462" cy="273049"/>
          </a:xfrm>
        </p:spPr>
        <p:txBody>
          <a:bodyPr/>
          <a:lstStyle/>
          <a:p>
            <a:r>
              <a:rPr lang="en-US" dirty="0"/>
              <a:t>CHRIL-Collaborative on Health Reform and Independent Living</a:t>
            </a:r>
          </a:p>
        </p:txBody>
      </p:sp>
    </p:spTree>
    <p:extLst>
      <p:ext uri="{BB962C8B-B14F-4D97-AF65-F5344CB8AC3E}">
        <p14:creationId xmlns:p14="http://schemas.microsoft.com/office/powerpoint/2010/main" val="20813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912812" y="1295400"/>
            <a:ext cx="10591800" cy="4648200"/>
          </a:xfrm>
        </p:spPr>
        <p:txBody>
          <a:bodyPr>
            <a:noAutofit/>
          </a:bodyPr>
          <a:lstStyle/>
          <a:p>
            <a:pPr eaLnBrk="1" hangingPunct="1">
              <a:lnSpc>
                <a:spcPct val="100000"/>
              </a:lnSpc>
              <a:buFont typeface="Arial" panose="020B0604020202020204" pitchFamily="34" charset="0"/>
              <a:buChar char="•"/>
            </a:pPr>
            <a:r>
              <a:rPr lang="en-US" altLang="en-US" sz="2800" dirty="0">
                <a:ea typeface="Arial Unicode MS" panose="020B0604020202020204" pitchFamily="34" charset="-128"/>
                <a:cs typeface="Arial Unicode MS" panose="020B0604020202020204" pitchFamily="34" charset="-128"/>
              </a:rPr>
              <a:t>Reflected ambivalence of federal policy toward the poor: program eligibility determination and administration left to states</a:t>
            </a:r>
            <a:endParaRPr lang="en-US" altLang="en-US" sz="2800" dirty="0">
              <a:cs typeface="Times New Roman" panose="02020603050405020304" pitchFamily="18" charset="0"/>
            </a:endParaRPr>
          </a:p>
          <a:p>
            <a:pPr eaLnBrk="1" hangingPunct="1">
              <a:lnSpc>
                <a:spcPct val="100000"/>
              </a:lnSpc>
              <a:buFont typeface="Arial" panose="020B0604020202020204" pitchFamily="34" charset="0"/>
              <a:buChar char="•"/>
            </a:pPr>
            <a:r>
              <a:rPr lang="en-US" altLang="en-US" sz="2800" dirty="0">
                <a:ea typeface="Arial Unicode MS" panose="020B0604020202020204" pitchFamily="34" charset="-128"/>
                <a:cs typeface="Arial Unicode MS" panose="020B0604020202020204" pitchFamily="34" charset="-128"/>
              </a:rPr>
              <a:t>Federal matching requirements: more</a:t>
            </a:r>
            <a:r>
              <a:rPr lang="en-US" altLang="en-US" sz="2800" dirty="0">
                <a:cs typeface="Times New Roman" panose="02020603050405020304" pitchFamily="18" charset="0"/>
              </a:rPr>
              <a:t> </a:t>
            </a:r>
            <a:r>
              <a:rPr lang="en-US" altLang="en-US" sz="2800" dirty="0">
                <a:ea typeface="Arial Unicode MS" panose="020B0604020202020204" pitchFamily="34" charset="-128"/>
                <a:cs typeface="Arial Unicode MS" panose="020B0604020202020204" pitchFamily="34" charset="-128"/>
              </a:rPr>
              <a:t>populated and progressive states provided more services, others provided very little</a:t>
            </a:r>
            <a:endParaRPr lang="en-US" altLang="en-US" sz="2800" dirty="0">
              <a:cs typeface="Times New Roman" panose="02020603050405020304" pitchFamily="18" charset="0"/>
            </a:endParaRPr>
          </a:p>
          <a:p>
            <a:pPr eaLnBrk="1" hangingPunct="1">
              <a:lnSpc>
                <a:spcPct val="100000"/>
              </a:lnSpc>
              <a:buFont typeface="Arial" panose="020B0604020202020204" pitchFamily="34" charset="0"/>
              <a:buChar char="•"/>
            </a:pPr>
            <a:r>
              <a:rPr lang="en-US" altLang="en-US" sz="2800" dirty="0">
                <a:cs typeface="Times New Roman" panose="02020603050405020304" pitchFamily="18" charset="0"/>
              </a:rPr>
              <a:t>Program </a:t>
            </a:r>
            <a:r>
              <a:rPr lang="en-US" altLang="en-US" sz="2800" dirty="0">
                <a:ea typeface="Arial Unicode MS" panose="020B0604020202020204" pitchFamily="34" charset="-128"/>
                <a:cs typeface="Arial Unicode MS" panose="020B0604020202020204" pitchFamily="34" charset="-128"/>
              </a:rPr>
              <a:t>never managed to meet needs of large group of uninsured (i.e. the working poor and their families)</a:t>
            </a:r>
            <a:endParaRPr lang="en-US" altLang="en-US" sz="2800" dirty="0">
              <a:cs typeface="Times New Roman" panose="02020603050405020304" pitchFamily="18" charset="0"/>
            </a:endParaRPr>
          </a:p>
          <a:p>
            <a:pPr eaLnBrk="1" hangingPunct="1">
              <a:lnSpc>
                <a:spcPct val="100000"/>
              </a:lnSpc>
              <a:buFont typeface="Arial" panose="020B0604020202020204" pitchFamily="34" charset="0"/>
              <a:buChar char="•"/>
            </a:pPr>
            <a:r>
              <a:rPr lang="en-US" altLang="en-US" sz="2800" dirty="0">
                <a:cs typeface="Times New Roman" panose="02020603050405020304" pitchFamily="18" charset="0"/>
              </a:rPr>
              <a:t>Federal funding </a:t>
            </a:r>
            <a:r>
              <a:rPr lang="en-US" altLang="en-US" sz="2800" dirty="0">
                <a:ea typeface="Arial Unicode MS" panose="020B0604020202020204" pitchFamily="34" charset="-128"/>
                <a:cs typeface="Arial Unicode MS" panose="020B0604020202020204" pitchFamily="34" charset="-128"/>
              </a:rPr>
              <a:t>undermined rationale for public community hospitals</a:t>
            </a:r>
            <a:endParaRPr lang="en-US" altLang="en-US" sz="2800" dirty="0">
              <a:cs typeface="Times New Roman" panose="02020603050405020304" pitchFamily="18" charset="0"/>
            </a:endParaRPr>
          </a:p>
        </p:txBody>
      </p:sp>
      <p:sp>
        <p:nvSpPr>
          <p:cNvPr id="14338" name="Rectangle 2"/>
          <p:cNvSpPr>
            <a:spLocks noGrp="1" noChangeArrowheads="1"/>
          </p:cNvSpPr>
          <p:nvPr>
            <p:ph type="title"/>
          </p:nvPr>
        </p:nvSpPr>
        <p:spPr/>
        <p:txBody>
          <a:bodyPr>
            <a:normAutofit/>
          </a:bodyPr>
          <a:lstStyle/>
          <a:p>
            <a:pPr eaLnBrk="1" hangingPunct="1"/>
            <a:r>
              <a:rPr lang="en-US" altLang="en-US" sz="3600" dirty="0">
                <a:ea typeface="Arial Unicode MS" panose="020B0604020202020204" pitchFamily="34" charset="-128"/>
                <a:cs typeface="Arial Unicode MS" panose="020B0604020202020204" pitchFamily="34" charset="-128"/>
              </a:rPr>
              <a:t>Medicaid is a lot different than Medicare</a:t>
            </a:r>
            <a:endParaRPr lang="en-US" altLang="en-US" sz="3600" dirty="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E5137D0E-4A4F-4307-8994-C1891D747D59}" type="slidenum">
              <a:rPr lang="en-US" smtClean="0"/>
              <a:t>10</a:t>
            </a:fld>
            <a:endParaRPr lang="en-US"/>
          </a:p>
        </p:txBody>
      </p:sp>
      <p:sp>
        <p:nvSpPr>
          <p:cNvPr id="5" name="Footer Placeholder 6"/>
          <p:cNvSpPr>
            <a:spLocks noGrp="1"/>
          </p:cNvSpPr>
          <p:nvPr>
            <p:ph type="ftr" sz="quarter" idx="11"/>
          </p:nvPr>
        </p:nvSpPr>
        <p:spPr>
          <a:xfrm>
            <a:off x="836612" y="64008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42447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p:txBody>
          <a:bodyPr>
            <a:noAutofit/>
          </a:bodyPr>
          <a:lstStyle/>
          <a:p>
            <a:r>
              <a:rPr lang="en-US" altLang="en-US" sz="2800" dirty="0"/>
              <a:t>Extended eligibility to adults and children enrolled in the new Supplemental Security Income (SSI) program in 1972</a:t>
            </a:r>
          </a:p>
          <a:p>
            <a:r>
              <a:rPr lang="en-US" altLang="en-US" sz="2800" dirty="0"/>
              <a:t>Coverage of core inpatient, outpatient, physician and nursing home coverage was required, but most states opted to provide additional coverage for a variety additional services, including PAS</a:t>
            </a:r>
          </a:p>
          <a:p>
            <a:r>
              <a:rPr lang="en-US" altLang="en-US" sz="2800" dirty="0"/>
              <a:t>In 1997, the State Children’s Health Insurance Program (SCHIP) gave states an enhanced match to increase coverage for low-income children and pregnant women</a:t>
            </a:r>
          </a:p>
        </p:txBody>
      </p:sp>
      <p:sp>
        <p:nvSpPr>
          <p:cNvPr id="21506" name="Rectangle 2"/>
          <p:cNvSpPr>
            <a:spLocks noGrp="1" noChangeArrowheads="1"/>
          </p:cNvSpPr>
          <p:nvPr>
            <p:ph type="title"/>
          </p:nvPr>
        </p:nvSpPr>
        <p:spPr/>
        <p:txBody>
          <a:bodyPr>
            <a:normAutofit/>
          </a:bodyPr>
          <a:lstStyle/>
          <a:p>
            <a:pPr marL="342900" indent="-342900"/>
            <a:r>
              <a:rPr lang="en-US" altLang="en-US" sz="3600" dirty="0"/>
              <a:t>Medicaid, 1966-2010</a:t>
            </a:r>
          </a:p>
        </p:txBody>
      </p:sp>
      <p:sp>
        <p:nvSpPr>
          <p:cNvPr id="2" name="Slide Number Placeholder 1"/>
          <p:cNvSpPr>
            <a:spLocks noGrp="1"/>
          </p:cNvSpPr>
          <p:nvPr>
            <p:ph type="sldNum" sz="quarter" idx="12"/>
          </p:nvPr>
        </p:nvSpPr>
        <p:spPr/>
        <p:txBody>
          <a:bodyPr/>
          <a:lstStyle/>
          <a:p>
            <a:fld id="{E5137D0E-4A4F-4307-8994-C1891D747D59}" type="slidenum">
              <a:rPr lang="en-US" smtClean="0"/>
              <a:t>11</a:t>
            </a:fld>
            <a:endParaRPr lang="en-US"/>
          </a:p>
        </p:txBody>
      </p:sp>
      <p:sp>
        <p:nvSpPr>
          <p:cNvPr id="5"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220025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1524000"/>
            <a:ext cx="10515600" cy="4648200"/>
          </a:xfrm>
        </p:spPr>
        <p:txBody>
          <a:bodyPr>
            <a:noAutofit/>
          </a:bodyPr>
          <a:lstStyle/>
          <a:p>
            <a:pPr>
              <a:lnSpc>
                <a:spcPct val="100000"/>
              </a:lnSpc>
            </a:pPr>
            <a:r>
              <a:rPr lang="en-US" dirty="0"/>
              <a:t>Originally under the 2010 ACA, states must provide Medicaid to all individuals under age 65 with incomes below 139% of federal poverty level </a:t>
            </a:r>
          </a:p>
          <a:p>
            <a:pPr>
              <a:lnSpc>
                <a:spcPct val="100000"/>
              </a:lnSpc>
            </a:pPr>
            <a:r>
              <a:rPr lang="en-US" dirty="0"/>
              <a:t>In 2012, the Supreme Court concluded that enforcement of the Medicaid expansion was an unconstitutional violation of states’ rights </a:t>
            </a:r>
          </a:p>
          <a:p>
            <a:pPr>
              <a:lnSpc>
                <a:spcPct val="100000"/>
              </a:lnSpc>
            </a:pPr>
            <a:r>
              <a:rPr lang="en-US" dirty="0"/>
              <a:t>Consequently, while states still may choose to increase Medicaid income eligibility to 138% of the FPL and eliminate categorical requirements, they are not required to do so </a:t>
            </a:r>
          </a:p>
        </p:txBody>
      </p:sp>
      <p:sp>
        <p:nvSpPr>
          <p:cNvPr id="2" name="Title 1"/>
          <p:cNvSpPr>
            <a:spLocks noGrp="1"/>
          </p:cNvSpPr>
          <p:nvPr>
            <p:ph type="title"/>
          </p:nvPr>
        </p:nvSpPr>
        <p:spPr>
          <a:xfrm>
            <a:off x="1293812" y="457200"/>
            <a:ext cx="9296400" cy="1066800"/>
          </a:xfrm>
        </p:spPr>
        <p:txBody>
          <a:bodyPr>
            <a:noAutofit/>
          </a:bodyPr>
          <a:lstStyle/>
          <a:p>
            <a:r>
              <a:rPr lang="en-US" dirty="0"/>
              <a:t>The Affordable Care Act’s Medicaid Eligibility Expansion</a:t>
            </a:r>
          </a:p>
        </p:txBody>
      </p:sp>
      <p:sp>
        <p:nvSpPr>
          <p:cNvPr id="4" name="Slide Number Placeholder 3"/>
          <p:cNvSpPr>
            <a:spLocks noGrp="1"/>
          </p:cNvSpPr>
          <p:nvPr>
            <p:ph type="sldNum" sz="quarter" idx="12"/>
          </p:nvPr>
        </p:nvSpPr>
        <p:spPr/>
        <p:txBody>
          <a:bodyPr/>
          <a:lstStyle/>
          <a:p>
            <a:fld id="{E5137D0E-4A4F-4307-8994-C1891D747D59}" type="slidenum">
              <a:rPr lang="en-US" smtClean="0"/>
              <a:t>12</a:t>
            </a:fld>
            <a:endParaRPr lang="en-US"/>
          </a:p>
        </p:txBody>
      </p:sp>
      <p:sp>
        <p:nvSpPr>
          <p:cNvPr id="5"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40503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2413" y="748058"/>
            <a:ext cx="9296400" cy="685800"/>
          </a:xfrm>
        </p:spPr>
        <p:txBody>
          <a:bodyPr>
            <a:normAutofit fontScale="90000"/>
          </a:bodyPr>
          <a:lstStyle/>
          <a:p>
            <a:r>
              <a:rPr lang="en-US" sz="3600" dirty="0">
                <a:latin typeface="+mj-lt"/>
              </a:rPr>
              <a:t>34 States have Expanded Medicaid</a:t>
            </a:r>
            <a:br>
              <a:rPr lang="en-US" sz="3600" dirty="0">
                <a:latin typeface="+mj-lt"/>
              </a:rPr>
            </a:br>
            <a:r>
              <a:rPr lang="en-US" sz="3600" dirty="0">
                <a:latin typeface="+mj-lt"/>
              </a:rPr>
              <a:t>as of July 2018</a:t>
            </a:r>
          </a:p>
        </p:txBody>
      </p:sp>
      <p:pic>
        <p:nvPicPr>
          <p:cNvPr id="134" name="Content Placeholder 133" descr="Map of US shows the 34 states that have adopted the Medicaid Expansion, the 3 states that are considering expansion, and the 14 states that are not adopting expansion at this time&#10;&#10;SOURCE: “Status of State Action on the Medicaid Expansion Decision,” KFF State Health Facts, updated July 3, 2018.&#10;https://www.kff.org/health-reform/state-indicator/state-activity-around-expanding-medicaid-under-the-affordable-care-act/ &#10;&#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4076" y="1537529"/>
            <a:ext cx="7773074" cy="4316342"/>
          </a:xfrm>
        </p:spPr>
      </p:pic>
      <p:grpSp>
        <p:nvGrpSpPr>
          <p:cNvPr id="131" name="Group 130" descr="Map key - Light purple = Adopted (34 States including DC)&#10;Turquoise = Considering expansion - 3 states - ID, UT, NE&#10;Dark purple = Not Adopting at this Time (14 States)"/>
          <p:cNvGrpSpPr/>
          <p:nvPr/>
        </p:nvGrpSpPr>
        <p:grpSpPr>
          <a:xfrm>
            <a:off x="7389812" y="5472871"/>
            <a:ext cx="3516452" cy="762000"/>
            <a:chOff x="7911960" y="5105400"/>
            <a:chExt cx="3516452" cy="762000"/>
          </a:xfrm>
        </p:grpSpPr>
        <p:grpSp>
          <p:nvGrpSpPr>
            <p:cNvPr id="2" name="Group 1"/>
            <p:cNvGrpSpPr/>
            <p:nvPr/>
          </p:nvGrpSpPr>
          <p:grpSpPr>
            <a:xfrm>
              <a:off x="7914383" y="5311602"/>
              <a:ext cx="3147525" cy="307777"/>
              <a:chOff x="4332213" y="5033496"/>
              <a:chExt cx="4779464" cy="307777"/>
            </a:xfrm>
          </p:grpSpPr>
          <p:sp>
            <p:nvSpPr>
              <p:cNvPr id="132" name="Rectangle 131"/>
              <p:cNvSpPr>
                <a:spLocks noChangeArrowheads="1"/>
              </p:cNvSpPr>
              <p:nvPr/>
            </p:nvSpPr>
            <p:spPr bwMode="auto">
              <a:xfrm>
                <a:off x="4332213" y="5109304"/>
                <a:ext cx="227736" cy="152791"/>
              </a:xfrm>
              <a:prstGeom prst="rect">
                <a:avLst/>
              </a:prstGeom>
              <a:solidFill>
                <a:schemeClr val="accent5"/>
              </a:solidFill>
              <a:ln w="19050">
                <a:solidFill>
                  <a:srgbClr val="000000"/>
                </a:solidFill>
                <a:miter lim="800000"/>
                <a:headEnd/>
                <a:tailEnd/>
              </a:ln>
              <a:effectLst/>
            </p:spPr>
            <p:txBody>
              <a:bodyPr wrap="none" anchor="ctr"/>
              <a:lstStyle/>
              <a:p>
                <a:endParaRPr lang="en-US" sz="1400" b="1" dirty="0">
                  <a:solidFill>
                    <a:srgbClr val="000000"/>
                  </a:solidFill>
                  <a:cs typeface="Calibri" pitchFamily="34" charset="0"/>
                </a:endParaRPr>
              </a:p>
            </p:txBody>
          </p:sp>
          <p:sp>
            <p:nvSpPr>
              <p:cNvPr id="136" name="Text Box 135"/>
              <p:cNvSpPr txBox="1">
                <a:spLocks noChangeArrowheads="1"/>
              </p:cNvSpPr>
              <p:nvPr/>
            </p:nvSpPr>
            <p:spPr bwMode="auto">
              <a:xfrm>
                <a:off x="4532586" y="5033496"/>
                <a:ext cx="4579091" cy="307777"/>
              </a:xfrm>
              <a:prstGeom prst="rect">
                <a:avLst/>
              </a:prstGeom>
              <a:noFill/>
              <a:ln w="9525">
                <a:noFill/>
                <a:miter lim="800000"/>
                <a:headEnd/>
                <a:tailEnd/>
              </a:ln>
              <a:effectLst/>
            </p:spPr>
            <p:txBody>
              <a:bodyPr wrap="none">
                <a:spAutoFit/>
              </a:bodyPr>
              <a:lstStyle/>
              <a:p>
                <a:r>
                  <a:rPr lang="en-US" sz="1400" b="1" dirty="0">
                    <a:solidFill>
                      <a:srgbClr val="000000"/>
                    </a:solidFill>
                    <a:cs typeface="Calibri" pitchFamily="34" charset="0"/>
                  </a:rPr>
                  <a:t>Considering Expansion (3 States)</a:t>
                </a:r>
              </a:p>
            </p:txBody>
          </p:sp>
        </p:grpSp>
        <p:sp>
          <p:nvSpPr>
            <p:cNvPr id="137" name="Rectangle 136"/>
            <p:cNvSpPr>
              <a:spLocks noChangeArrowheads="1"/>
            </p:cNvSpPr>
            <p:nvPr/>
          </p:nvSpPr>
          <p:spPr bwMode="auto">
            <a:xfrm>
              <a:off x="7918043" y="5618179"/>
              <a:ext cx="152400" cy="159236"/>
            </a:xfrm>
            <a:prstGeom prst="rect">
              <a:avLst/>
            </a:prstGeom>
            <a:solidFill>
              <a:schemeClr val="tx2"/>
            </a:solidFill>
            <a:ln w="19050">
              <a:solidFill>
                <a:schemeClr val="tx1"/>
              </a:solidFill>
              <a:miter lim="800000"/>
              <a:headEnd/>
              <a:tailEnd/>
            </a:ln>
            <a:effectLst/>
          </p:spPr>
          <p:txBody>
            <a:bodyPr wrap="none" anchor="ctr"/>
            <a:lstStyle/>
            <a:p>
              <a:endParaRPr lang="en-US" sz="1400" b="1" dirty="0">
                <a:solidFill>
                  <a:srgbClr val="000000"/>
                </a:solidFill>
                <a:cs typeface="Calibri" pitchFamily="34" charset="0"/>
              </a:endParaRPr>
            </a:p>
          </p:txBody>
        </p:sp>
        <p:sp>
          <p:nvSpPr>
            <p:cNvPr id="138" name="Text Box 135"/>
            <p:cNvSpPr txBox="1">
              <a:spLocks noChangeArrowheads="1"/>
            </p:cNvSpPr>
            <p:nvPr/>
          </p:nvSpPr>
          <p:spPr bwMode="auto">
            <a:xfrm>
              <a:off x="8084227" y="5559623"/>
              <a:ext cx="3344185" cy="307777"/>
            </a:xfrm>
            <a:prstGeom prst="rect">
              <a:avLst/>
            </a:prstGeom>
            <a:noFill/>
            <a:ln w="9525">
              <a:noFill/>
              <a:miter lim="800000"/>
              <a:headEnd/>
              <a:tailEnd/>
            </a:ln>
            <a:effectLst/>
          </p:spPr>
          <p:txBody>
            <a:bodyPr wrap="none">
              <a:spAutoFit/>
            </a:bodyPr>
            <a:lstStyle/>
            <a:p>
              <a:r>
                <a:rPr lang="en-US" sz="1400" b="1" dirty="0">
                  <a:solidFill>
                    <a:srgbClr val="000000"/>
                  </a:solidFill>
                  <a:cs typeface="Calibri" pitchFamily="34" charset="0"/>
                </a:rPr>
                <a:t>Not Adopting At This Time (14 States)</a:t>
              </a:r>
            </a:p>
          </p:txBody>
        </p:sp>
        <p:grpSp>
          <p:nvGrpSpPr>
            <p:cNvPr id="140" name="Group 139"/>
            <p:cNvGrpSpPr/>
            <p:nvPr/>
          </p:nvGrpSpPr>
          <p:grpSpPr>
            <a:xfrm>
              <a:off x="7911960" y="5105400"/>
              <a:ext cx="3213249" cy="307777"/>
              <a:chOff x="4332213" y="5033496"/>
              <a:chExt cx="4879261" cy="307777"/>
            </a:xfrm>
          </p:grpSpPr>
          <p:sp>
            <p:nvSpPr>
              <p:cNvPr id="141" name="Rectangle 140"/>
              <p:cNvSpPr>
                <a:spLocks noChangeArrowheads="1"/>
              </p:cNvSpPr>
              <p:nvPr/>
            </p:nvSpPr>
            <p:spPr bwMode="auto">
              <a:xfrm>
                <a:off x="4332213" y="5109304"/>
                <a:ext cx="227736" cy="152791"/>
              </a:xfrm>
              <a:prstGeom prst="rect">
                <a:avLst/>
              </a:prstGeom>
              <a:solidFill>
                <a:schemeClr val="accent2"/>
              </a:solidFill>
              <a:ln w="19050">
                <a:solidFill>
                  <a:srgbClr val="000000"/>
                </a:solidFill>
                <a:miter lim="800000"/>
                <a:headEnd/>
                <a:tailEnd/>
              </a:ln>
              <a:effectLst/>
            </p:spPr>
            <p:txBody>
              <a:bodyPr wrap="none" anchor="ctr"/>
              <a:lstStyle/>
              <a:p>
                <a:endParaRPr lang="en-US" sz="1400" b="1" dirty="0">
                  <a:solidFill>
                    <a:srgbClr val="000000"/>
                  </a:solidFill>
                  <a:cs typeface="Calibri" pitchFamily="34" charset="0"/>
                </a:endParaRPr>
              </a:p>
            </p:txBody>
          </p:sp>
          <p:sp>
            <p:nvSpPr>
              <p:cNvPr id="142" name="Text Box 135"/>
              <p:cNvSpPr txBox="1">
                <a:spLocks noChangeArrowheads="1"/>
              </p:cNvSpPr>
              <p:nvPr/>
            </p:nvSpPr>
            <p:spPr bwMode="auto">
              <a:xfrm>
                <a:off x="4532586" y="5033496"/>
                <a:ext cx="4678888" cy="307777"/>
              </a:xfrm>
              <a:prstGeom prst="rect">
                <a:avLst/>
              </a:prstGeom>
              <a:noFill/>
              <a:ln w="9525">
                <a:noFill/>
                <a:miter lim="800000"/>
                <a:headEnd/>
                <a:tailEnd/>
              </a:ln>
              <a:effectLst/>
            </p:spPr>
            <p:txBody>
              <a:bodyPr wrap="none">
                <a:spAutoFit/>
              </a:bodyPr>
              <a:lstStyle/>
              <a:p>
                <a:r>
                  <a:rPr lang="en-US" sz="1400" b="1" dirty="0">
                    <a:solidFill>
                      <a:srgbClr val="000000"/>
                    </a:solidFill>
                    <a:cs typeface="Calibri" pitchFamily="34" charset="0"/>
                  </a:rPr>
                  <a:t>Adopted (34 States including DC)</a:t>
                </a:r>
              </a:p>
            </p:txBody>
          </p:sp>
        </p:grpSp>
      </p:grpSp>
      <p:sp>
        <p:nvSpPr>
          <p:cNvPr id="135" name="Slide Number Placeholder 134"/>
          <p:cNvSpPr>
            <a:spLocks noGrp="1"/>
          </p:cNvSpPr>
          <p:nvPr>
            <p:ph type="sldNum" sz="quarter" idx="12"/>
          </p:nvPr>
        </p:nvSpPr>
        <p:spPr/>
        <p:txBody>
          <a:bodyPr/>
          <a:lstStyle/>
          <a:p>
            <a:fld id="{E5137D0E-4A4F-4307-8994-C1891D747D59}" type="slidenum">
              <a:rPr lang="en-US" smtClean="0"/>
              <a:t>13</a:t>
            </a:fld>
            <a:endParaRPr lang="en-US"/>
          </a:p>
        </p:txBody>
      </p:sp>
      <p:sp>
        <p:nvSpPr>
          <p:cNvPr id="143"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378020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14</a:t>
            </a:fld>
            <a:endParaRPr lang="en-US"/>
          </a:p>
        </p:txBody>
      </p:sp>
      <p:sp>
        <p:nvSpPr>
          <p:cNvPr id="6" name="Title 5"/>
          <p:cNvSpPr>
            <a:spLocks noGrp="1"/>
          </p:cNvSpPr>
          <p:nvPr>
            <p:ph type="title"/>
          </p:nvPr>
        </p:nvSpPr>
        <p:spPr>
          <a:xfrm>
            <a:off x="1370012" y="2544973"/>
            <a:ext cx="9601200" cy="807827"/>
          </a:xfrm>
        </p:spPr>
        <p:txBody>
          <a:bodyPr>
            <a:noAutofit/>
          </a:bodyPr>
          <a:lstStyle/>
          <a:p>
            <a:pPr algn="ctr"/>
            <a:r>
              <a:rPr lang="en-US" dirty="0"/>
              <a:t>Medicaid Managed Care</a:t>
            </a:r>
            <a:br>
              <a:rPr lang="en-US" dirty="0"/>
            </a:br>
            <a:br>
              <a:rPr lang="en-US" dirty="0"/>
            </a:br>
            <a:r>
              <a:rPr lang="en-US" dirty="0"/>
              <a:t>Noelle Kurth</a:t>
            </a:r>
            <a:br>
              <a:rPr lang="en-US" dirty="0"/>
            </a:br>
            <a:r>
              <a:rPr lang="en-US" dirty="0"/>
              <a:t>University of Kansas</a:t>
            </a:r>
          </a:p>
        </p:txBody>
      </p:sp>
      <p:sp>
        <p:nvSpPr>
          <p:cNvPr id="5" name="Footer Placeholder 6"/>
          <p:cNvSpPr>
            <a:spLocks noGrp="1"/>
          </p:cNvSpPr>
          <p:nvPr>
            <p:ph type="ftr" sz="quarter" idx="11"/>
          </p:nvPr>
        </p:nvSpPr>
        <p:spPr>
          <a:xfrm>
            <a:off x="836612" y="6400801"/>
            <a:ext cx="4191000" cy="228599"/>
          </a:xfrm>
        </p:spPr>
        <p:txBody>
          <a:bodyPr/>
          <a:lstStyle/>
          <a:p>
            <a:r>
              <a:rPr lang="en-US" dirty="0"/>
              <a:t>CHRIL-Collaborative on Health Reform and Independent Living</a:t>
            </a:r>
          </a:p>
        </p:txBody>
      </p:sp>
    </p:spTree>
    <p:extLst>
      <p:ext uri="{BB962C8B-B14F-4D97-AF65-F5344CB8AC3E}">
        <p14:creationId xmlns:p14="http://schemas.microsoft.com/office/powerpoint/2010/main" val="13467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15</a:t>
            </a:fld>
            <a:endParaRPr lang="en-US"/>
          </a:p>
        </p:txBody>
      </p:sp>
      <p:sp>
        <p:nvSpPr>
          <p:cNvPr id="4" name="Content Placeholder 3"/>
          <p:cNvSpPr>
            <a:spLocks noGrp="1"/>
          </p:cNvSpPr>
          <p:nvPr>
            <p:ph idx="1"/>
          </p:nvPr>
        </p:nvSpPr>
        <p:spPr>
          <a:xfrm>
            <a:off x="912812" y="1524000"/>
            <a:ext cx="10515600" cy="4648200"/>
          </a:xfrm>
        </p:spPr>
        <p:txBody>
          <a:bodyPr/>
          <a:lstStyle/>
          <a:p>
            <a:r>
              <a:rPr lang="en-US" dirty="0"/>
              <a:t>Currently, 39 states have at least some Medicaid enrollees in managed care programs </a:t>
            </a:r>
          </a:p>
          <a:p>
            <a:r>
              <a:rPr lang="en-US" dirty="0"/>
              <a:t>The majority of Medicaid enrollees nationally receive all or part of their Medicaid services through a managed care program</a:t>
            </a:r>
          </a:p>
          <a:p>
            <a:r>
              <a:rPr lang="en-US" dirty="0"/>
              <a:t>Use of managed care continues to grow and states are increasingly moving people with disabilities into managed care arrangements</a:t>
            </a:r>
          </a:p>
          <a:p>
            <a:r>
              <a:rPr lang="en-US" dirty="0"/>
              <a:t>States use managed care to decrease costs and also to add more predictability to costs</a:t>
            </a:r>
          </a:p>
        </p:txBody>
      </p:sp>
      <p:sp>
        <p:nvSpPr>
          <p:cNvPr id="5" name="Title 4"/>
          <p:cNvSpPr>
            <a:spLocks noGrp="1"/>
          </p:cNvSpPr>
          <p:nvPr>
            <p:ph type="title"/>
          </p:nvPr>
        </p:nvSpPr>
        <p:spPr/>
        <p:txBody>
          <a:bodyPr/>
          <a:lstStyle/>
          <a:p>
            <a:r>
              <a:rPr lang="en-US" dirty="0"/>
              <a:t>Medicaid Managed Care is Growing</a:t>
            </a:r>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3661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381000"/>
            <a:ext cx="9677400" cy="685800"/>
          </a:xfrm>
        </p:spPr>
        <p:txBody>
          <a:bodyPr>
            <a:noAutofit/>
          </a:bodyPr>
          <a:lstStyle/>
          <a:p>
            <a:r>
              <a:rPr lang="en-US" dirty="0"/>
              <a:t>Which Medicaid Enrollees are Most Expensive?</a:t>
            </a:r>
          </a:p>
        </p:txBody>
      </p:sp>
      <p:pic>
        <p:nvPicPr>
          <p:cNvPr id="3" name="Picture 2" descr="This graphic shows the proportion of different groups enrolled in Medicaid and their proportion of costs.&#10;Other Children: 48 percent of enrollees, 21 percent of costs&#10;Other Adults: 27 percent of enrollees, 15 percent of costs&#10;Seniors: 9 percent of enrollees, 21 percent of costs&#10;Children with disabilities: 2 percent of enrollees, 7 percent of costs&#10;Nonelderly adults with disabilities: 12 percent of enrollees, 36 percent of costs&#10;From the Kaiser Family Foundation&#10;"/>
          <p:cNvPicPr>
            <a:picLocks noChangeAspect="1"/>
          </p:cNvPicPr>
          <p:nvPr/>
        </p:nvPicPr>
        <p:blipFill>
          <a:blip r:embed="rId3"/>
          <a:stretch>
            <a:fillRect/>
          </a:stretch>
        </p:blipFill>
        <p:spPr>
          <a:xfrm>
            <a:off x="2132012" y="1219200"/>
            <a:ext cx="7467600" cy="5267448"/>
          </a:xfrm>
          <a:prstGeom prst="rect">
            <a:avLst/>
          </a:prstGeom>
        </p:spPr>
      </p:pic>
      <p:sp>
        <p:nvSpPr>
          <p:cNvPr id="4" name="Slide Number Placeholder 3"/>
          <p:cNvSpPr>
            <a:spLocks noGrp="1"/>
          </p:cNvSpPr>
          <p:nvPr>
            <p:ph type="sldNum" sz="quarter" idx="12"/>
          </p:nvPr>
        </p:nvSpPr>
        <p:spPr/>
        <p:txBody>
          <a:bodyPr/>
          <a:lstStyle/>
          <a:p>
            <a:fld id="{8AEFCAB1-7A42-4F52-9807-71F87FC5B28A}" type="slidenum">
              <a:rPr lang="en-US" smtClean="0"/>
              <a:t>16</a:t>
            </a:fld>
            <a:endParaRPr lang="en-US"/>
          </a:p>
        </p:txBody>
      </p:sp>
    </p:spTree>
    <p:extLst>
      <p:ext uri="{BB962C8B-B14F-4D97-AF65-F5344CB8AC3E}">
        <p14:creationId xmlns:p14="http://schemas.microsoft.com/office/powerpoint/2010/main" val="153907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2" y="304800"/>
            <a:ext cx="8594429" cy="639264"/>
          </a:xfrm>
        </p:spPr>
        <p:txBody>
          <a:bodyPr/>
          <a:lstStyle/>
          <a:p>
            <a:r>
              <a:rPr lang="en-US" dirty="0"/>
              <a:t>Where is the Money Spent?</a:t>
            </a:r>
          </a:p>
        </p:txBody>
      </p:sp>
      <p:pic>
        <p:nvPicPr>
          <p:cNvPr id="3" name="Picture 2" descr="This graphic shows the annual spending on acute care versus long-term care for different types of Medicaid enrollees.&#10;Other Children: $2399 on acute care, $64 on long-term care&#10;Other Adults: $3234 on acute care, $13 on long-term care&#10;Children with disabilities: $13591 on acute care, $3211 on long-term care&#10;Nonelderly adults with disabilities: $9922 on acute care, $6690 on long-term care&#10;Seniors: $4091 on acute care, $9158 on long-term care&#10;From the Kaiser Family Foundation&#10;&#10;"/>
          <p:cNvPicPr>
            <a:picLocks noChangeAspect="1"/>
          </p:cNvPicPr>
          <p:nvPr/>
        </p:nvPicPr>
        <p:blipFill>
          <a:blip r:embed="rId3"/>
          <a:stretch>
            <a:fillRect/>
          </a:stretch>
        </p:blipFill>
        <p:spPr>
          <a:xfrm>
            <a:off x="1674812" y="1066800"/>
            <a:ext cx="7681287" cy="5486400"/>
          </a:xfrm>
          <a:prstGeom prst="rect">
            <a:avLst/>
          </a:prstGeom>
        </p:spPr>
      </p:pic>
      <p:sp>
        <p:nvSpPr>
          <p:cNvPr id="4" name="Slide Number Placeholder 3"/>
          <p:cNvSpPr>
            <a:spLocks noGrp="1"/>
          </p:cNvSpPr>
          <p:nvPr>
            <p:ph type="sldNum" sz="quarter" idx="12"/>
          </p:nvPr>
        </p:nvSpPr>
        <p:spPr/>
        <p:txBody>
          <a:bodyPr/>
          <a:lstStyle/>
          <a:p>
            <a:fld id="{8AEFCAB1-7A42-4F52-9807-71F87FC5B28A}" type="slidenum">
              <a:rPr lang="en-US" smtClean="0"/>
              <a:t>17</a:t>
            </a:fld>
            <a:endParaRPr lang="en-US"/>
          </a:p>
        </p:txBody>
      </p:sp>
    </p:spTree>
    <p:extLst>
      <p:ext uri="{BB962C8B-B14F-4D97-AF65-F5344CB8AC3E}">
        <p14:creationId xmlns:p14="http://schemas.microsoft.com/office/powerpoint/2010/main" val="419594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457438"/>
            <a:ext cx="9181019" cy="1066562"/>
          </a:xfrm>
        </p:spPr>
        <p:txBody>
          <a:bodyPr vert="horz" lIns="639913" tIns="45708" rIns="91416" bIns="45708" rtlCol="0" anchor="t">
            <a:normAutofit/>
          </a:bodyPr>
          <a:lstStyle/>
          <a:p>
            <a:r>
              <a:rPr lang="en-US" dirty="0"/>
              <a:t>Surveys of Kansas Medicaid Enrollees with Disabilities – Problem areas</a:t>
            </a:r>
          </a:p>
        </p:txBody>
      </p:sp>
      <p:sp>
        <p:nvSpPr>
          <p:cNvPr id="5" name="Slide Number Placeholder 4"/>
          <p:cNvSpPr>
            <a:spLocks noGrp="1"/>
          </p:cNvSpPr>
          <p:nvPr>
            <p:ph type="sldNum" sz="quarter" idx="12"/>
          </p:nvPr>
        </p:nvSpPr>
        <p:spPr>
          <a:xfrm>
            <a:off x="10246231" y="6177899"/>
            <a:ext cx="990601" cy="273049"/>
          </a:xfrm>
        </p:spPr>
        <p:txBody>
          <a:bodyPr/>
          <a:lstStyle/>
          <a:p>
            <a:fld id="{8856145A-0F26-7841-B249-5F1F62C3BB6C}" type="slidenum">
              <a:rPr lang="en-US" smtClean="0"/>
              <a:pPr/>
              <a:t>18</a:t>
            </a:fld>
            <a:endParaRPr lang="en-US" dirty="0"/>
          </a:p>
        </p:txBody>
      </p:sp>
      <p:sp>
        <p:nvSpPr>
          <p:cNvPr id="6" name="Content Placeholder 5"/>
          <p:cNvSpPr>
            <a:spLocks noGrp="1"/>
          </p:cNvSpPr>
          <p:nvPr>
            <p:ph idx="1"/>
          </p:nvPr>
        </p:nvSpPr>
        <p:spPr>
          <a:xfrm>
            <a:off x="760412" y="1524000"/>
            <a:ext cx="10515600" cy="4648200"/>
          </a:xfrm>
        </p:spPr>
        <p:txBody>
          <a:bodyPr/>
          <a:lstStyle/>
          <a:p>
            <a:pPr marL="0" indent="0">
              <a:buSzPct val="90000"/>
              <a:buNone/>
            </a:pPr>
            <a:r>
              <a:rPr lang="en-US" sz="2800" b="1" dirty="0"/>
              <a:t>Provider Networks*</a:t>
            </a:r>
          </a:p>
          <a:p>
            <a:pPr>
              <a:buSzPct val="90000"/>
              <a:buFont typeface="Arial" charset="0"/>
              <a:buChar char="•"/>
            </a:pPr>
            <a:r>
              <a:rPr lang="en-US" dirty="0"/>
              <a:t>“None of the providers I have seen for years in Jackson County Missouri takes KanCare [KS Medicaid managed care].”</a:t>
            </a:r>
          </a:p>
          <a:p>
            <a:pPr>
              <a:buSzPct val="90000"/>
              <a:buFont typeface="Arial" charset="0"/>
              <a:buChar char="•"/>
            </a:pPr>
            <a:r>
              <a:rPr lang="en-US" dirty="0"/>
              <a:t>“Speech therapy is a two and a half month wait because there’s only one provider for my MCO.”</a:t>
            </a:r>
          </a:p>
          <a:p>
            <a:pPr marL="0" indent="0">
              <a:buSzPct val="90000"/>
              <a:buNone/>
            </a:pPr>
            <a:endParaRPr lang="en-US" dirty="0"/>
          </a:p>
          <a:p>
            <a:pPr marL="349250" lvl="1" indent="0">
              <a:buSzPct val="90000"/>
              <a:buNone/>
            </a:pPr>
            <a:r>
              <a:rPr lang="en-US" i="1" dirty="0"/>
              <a:t>*In 2017, CMS noted the state does not provide sufficient data on adequacy of networks</a:t>
            </a:r>
          </a:p>
        </p:txBody>
      </p:sp>
      <p:sp>
        <p:nvSpPr>
          <p:cNvPr id="7"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25743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19</a:t>
            </a:fld>
            <a:endParaRPr lang="en-US"/>
          </a:p>
        </p:txBody>
      </p:sp>
      <p:sp>
        <p:nvSpPr>
          <p:cNvPr id="4" name="Content Placeholder 3"/>
          <p:cNvSpPr>
            <a:spLocks noGrp="1"/>
          </p:cNvSpPr>
          <p:nvPr>
            <p:ph idx="1"/>
          </p:nvPr>
        </p:nvSpPr>
        <p:spPr/>
        <p:txBody>
          <a:bodyPr>
            <a:normAutofit fontScale="92500" lnSpcReduction="10000"/>
          </a:bodyPr>
          <a:lstStyle/>
          <a:p>
            <a:pPr marL="0" indent="0">
              <a:lnSpc>
                <a:spcPct val="110000"/>
              </a:lnSpc>
              <a:buSzPct val="90000"/>
              <a:buNone/>
            </a:pPr>
            <a:r>
              <a:rPr lang="en-US" sz="3200" b="1" dirty="0"/>
              <a:t>Benefits/Coverage</a:t>
            </a:r>
          </a:p>
          <a:p>
            <a:pPr>
              <a:lnSpc>
                <a:spcPct val="110000"/>
              </a:lnSpc>
              <a:buSzPct val="90000"/>
              <a:buFont typeface="Arial" charset="0"/>
              <a:buChar char="•"/>
            </a:pPr>
            <a:r>
              <a:rPr lang="en-US" sz="2800" dirty="0"/>
              <a:t>“Can’t get [medication], so I am just not taking it. I need it though.”</a:t>
            </a:r>
          </a:p>
          <a:p>
            <a:pPr>
              <a:lnSpc>
                <a:spcPct val="110000"/>
              </a:lnSpc>
              <a:buSzPct val="90000"/>
              <a:buFont typeface="Arial" charset="0"/>
              <a:buChar char="•"/>
            </a:pPr>
            <a:r>
              <a:rPr lang="en-US" sz="2800" dirty="0"/>
              <a:t>“I had to pay $700 to get a joystick on my new wheelchair; they [MCO] won’t cover it even though I’m a quad[</a:t>
            </a:r>
            <a:r>
              <a:rPr lang="en-US" sz="2800" dirty="0" err="1"/>
              <a:t>riplegic</a:t>
            </a:r>
            <a:r>
              <a:rPr lang="en-US" sz="2800" dirty="0"/>
              <a:t>].”</a:t>
            </a:r>
          </a:p>
          <a:p>
            <a:pPr>
              <a:lnSpc>
                <a:spcPct val="110000"/>
              </a:lnSpc>
              <a:buSzPct val="90000"/>
              <a:buFont typeface="Arial" charset="0"/>
              <a:buChar char="•"/>
            </a:pPr>
            <a:r>
              <a:rPr lang="en-US" sz="2800" dirty="0"/>
              <a:t>Step Therapy and Preauthorization for prescriptions are especially problematic for people with mental health conditions—32% reported not taking at least one prescribed medication</a:t>
            </a:r>
            <a:endParaRPr lang="en-US" dirty="0"/>
          </a:p>
        </p:txBody>
      </p:sp>
      <p:sp>
        <p:nvSpPr>
          <p:cNvPr id="5" name="Title 4"/>
          <p:cNvSpPr>
            <a:spLocks noGrp="1"/>
          </p:cNvSpPr>
          <p:nvPr>
            <p:ph type="title"/>
          </p:nvPr>
        </p:nvSpPr>
        <p:spPr>
          <a:xfrm>
            <a:off x="1293812" y="457200"/>
            <a:ext cx="9296400" cy="914400"/>
          </a:xfrm>
        </p:spPr>
        <p:txBody>
          <a:bodyPr>
            <a:normAutofit fontScale="90000"/>
          </a:bodyPr>
          <a:lstStyle/>
          <a:p>
            <a:r>
              <a:rPr lang="en-US" sz="3600" dirty="0"/>
              <a:t>Surveys of Kansas Medicaid Enrollees with Disabilities – Problem areas, </a:t>
            </a:r>
            <a:r>
              <a:rPr lang="en-US" dirty="0"/>
              <a:t>cont’d.</a:t>
            </a:r>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638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2</a:t>
            </a:fld>
            <a:endParaRPr lang="en-US" dirty="0"/>
          </a:p>
        </p:txBody>
      </p:sp>
      <p:sp>
        <p:nvSpPr>
          <p:cNvPr id="4" name="Content Placeholder 3"/>
          <p:cNvSpPr>
            <a:spLocks noGrp="1"/>
          </p:cNvSpPr>
          <p:nvPr>
            <p:ph idx="1"/>
          </p:nvPr>
        </p:nvSpPr>
        <p:spPr/>
        <p:txBody>
          <a:bodyPr/>
          <a:lstStyle/>
          <a:p>
            <a:pPr marL="0" indent="0">
              <a:lnSpc>
                <a:spcPct val="100000"/>
              </a:lnSpc>
              <a:buNone/>
            </a:pPr>
            <a:r>
              <a:rPr lang="en-US" sz="2800" dirty="0"/>
              <a:t>The Collaborative on Health Reform and Independent Living (CHRIL) is funded by a grant from the National Institute on Disability, Independent Living and Rehabilitation Research (NIDILRR), US Department of Health and Human Services</a:t>
            </a:r>
          </a:p>
          <a:p>
            <a:pPr marL="0" indent="0">
              <a:lnSpc>
                <a:spcPct val="100000"/>
              </a:lnSpc>
              <a:buNone/>
            </a:pPr>
            <a:r>
              <a:rPr lang="en-US" sz="2800" dirty="0"/>
              <a:t>The contents of this presentation does not represent the policies of NIDILRR, ACL, HHS, or the US Government.</a:t>
            </a:r>
          </a:p>
          <a:p>
            <a:pPr marL="0" indent="0">
              <a:lnSpc>
                <a:spcPct val="100000"/>
              </a:lnSpc>
              <a:buNone/>
            </a:pPr>
            <a:endParaRPr lang="en-US" sz="2800" dirty="0"/>
          </a:p>
          <a:p>
            <a:pPr>
              <a:lnSpc>
                <a:spcPct val="100000"/>
              </a:lnSpc>
            </a:pPr>
            <a:endParaRPr lang="en-US" dirty="0"/>
          </a:p>
        </p:txBody>
      </p:sp>
      <p:sp>
        <p:nvSpPr>
          <p:cNvPr id="5" name="Title 4"/>
          <p:cNvSpPr>
            <a:spLocks noGrp="1"/>
          </p:cNvSpPr>
          <p:nvPr>
            <p:ph type="title"/>
          </p:nvPr>
        </p:nvSpPr>
        <p:spPr/>
        <p:txBody>
          <a:bodyPr>
            <a:normAutofit/>
          </a:bodyPr>
          <a:lstStyle/>
          <a:p>
            <a:pPr algn="ctr"/>
            <a:r>
              <a:rPr lang="en-US" sz="3600" dirty="0"/>
              <a:t>Acknowledgements</a:t>
            </a:r>
          </a:p>
        </p:txBody>
      </p:sp>
      <p:sp>
        <p:nvSpPr>
          <p:cNvPr id="6" name="Footer Placeholder 6"/>
          <p:cNvSpPr>
            <a:spLocks noGrp="1"/>
          </p:cNvSpPr>
          <p:nvPr>
            <p:ph type="ftr" sz="quarter" idx="11"/>
          </p:nvPr>
        </p:nvSpPr>
        <p:spPr>
          <a:xfrm>
            <a:off x="836612" y="63246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48104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2" y="30480"/>
            <a:ext cx="8594429" cy="964949"/>
          </a:xfrm>
        </p:spPr>
        <p:txBody>
          <a:bodyPr/>
          <a:lstStyle/>
          <a:p>
            <a:r>
              <a:rPr lang="en-US" dirty="0"/>
              <a:t>Problem areas, </a:t>
            </a:r>
            <a:r>
              <a:rPr lang="en-US" sz="2400" dirty="0"/>
              <a:t>cont’d.</a:t>
            </a:r>
          </a:p>
        </p:txBody>
      </p:sp>
      <p:sp>
        <p:nvSpPr>
          <p:cNvPr id="3" name="Content Placeholder 2"/>
          <p:cNvSpPr>
            <a:spLocks noGrp="1"/>
          </p:cNvSpPr>
          <p:nvPr>
            <p:ph idx="1"/>
          </p:nvPr>
        </p:nvSpPr>
        <p:spPr>
          <a:xfrm>
            <a:off x="687744" y="1143000"/>
            <a:ext cx="10816868" cy="5586545"/>
          </a:xfrm>
        </p:spPr>
        <p:txBody>
          <a:bodyPr>
            <a:normAutofit/>
          </a:bodyPr>
          <a:lstStyle/>
          <a:p>
            <a:pPr marL="0" indent="0">
              <a:lnSpc>
                <a:spcPct val="100000"/>
              </a:lnSpc>
              <a:buSzPct val="90000"/>
              <a:buNone/>
            </a:pPr>
            <a:r>
              <a:rPr lang="en-US" sz="3000" b="1" dirty="0"/>
              <a:t>Transportation</a:t>
            </a:r>
          </a:p>
          <a:p>
            <a:pPr lvl="1">
              <a:lnSpc>
                <a:spcPct val="100000"/>
              </a:lnSpc>
              <a:spcBef>
                <a:spcPts val="1200"/>
              </a:spcBef>
              <a:buFont typeface="Arial" charset="0"/>
              <a:buChar char="•"/>
            </a:pPr>
            <a:r>
              <a:rPr lang="en-US" dirty="0"/>
              <a:t>“The transportation people don’t transfer me correctly and I’ve gotten hurt.”</a:t>
            </a:r>
          </a:p>
          <a:p>
            <a:pPr lvl="1">
              <a:lnSpc>
                <a:spcPct val="100000"/>
              </a:lnSpc>
              <a:spcBef>
                <a:spcPts val="1200"/>
              </a:spcBef>
              <a:buFont typeface="Arial" charset="0"/>
              <a:buChar char="•"/>
            </a:pPr>
            <a:r>
              <a:rPr lang="en-US" dirty="0"/>
              <a:t>“My PCA [attendant] can’t get paid to go along with me.”</a:t>
            </a:r>
          </a:p>
          <a:p>
            <a:pPr lvl="1">
              <a:lnSpc>
                <a:spcPct val="100000"/>
              </a:lnSpc>
              <a:spcBef>
                <a:spcPts val="1200"/>
              </a:spcBef>
              <a:buFont typeface="Arial" charset="0"/>
              <a:buChar char="•"/>
            </a:pPr>
            <a:r>
              <a:rPr lang="en-US" dirty="0"/>
              <a:t>“My doctor’s office changed my appointment time, but the MCO won’t change the pickup time because it is not 3 days notice.”</a:t>
            </a:r>
          </a:p>
          <a:p>
            <a:pPr>
              <a:lnSpc>
                <a:spcPct val="100000"/>
              </a:lnSpc>
              <a:buSzPct val="90000"/>
              <a:buFont typeface="Wingdings" panose="05000000000000000000" pitchFamily="2" charset="2"/>
              <a:buChar char="Ø"/>
            </a:pPr>
            <a:endParaRPr lang="en-US" i="1" dirty="0"/>
          </a:p>
          <a:p>
            <a:pPr>
              <a:lnSpc>
                <a:spcPct val="100000"/>
              </a:lnSpc>
            </a:pPr>
            <a:endParaRPr lang="en-US" dirty="0"/>
          </a:p>
        </p:txBody>
      </p:sp>
      <p:sp>
        <p:nvSpPr>
          <p:cNvPr id="4" name="Slide Number Placeholder 3"/>
          <p:cNvSpPr>
            <a:spLocks noGrp="1"/>
          </p:cNvSpPr>
          <p:nvPr>
            <p:ph type="sldNum" sz="quarter" idx="12"/>
          </p:nvPr>
        </p:nvSpPr>
        <p:spPr/>
        <p:txBody>
          <a:bodyPr/>
          <a:lstStyle/>
          <a:p>
            <a:fld id="{8AEFCAB1-7A42-4F52-9807-71F87FC5B28A}" type="slidenum">
              <a:rPr lang="en-US" smtClean="0"/>
              <a:t>20</a:t>
            </a:fld>
            <a:endParaRPr lang="en-US"/>
          </a:p>
        </p:txBody>
      </p:sp>
      <p:sp>
        <p:nvSpPr>
          <p:cNvPr id="5"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28378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21</a:t>
            </a:fld>
            <a:endParaRPr lang="en-US"/>
          </a:p>
        </p:txBody>
      </p:sp>
      <p:sp>
        <p:nvSpPr>
          <p:cNvPr id="4" name="Content Placeholder 3"/>
          <p:cNvSpPr>
            <a:spLocks noGrp="1"/>
          </p:cNvSpPr>
          <p:nvPr>
            <p:ph idx="1"/>
          </p:nvPr>
        </p:nvSpPr>
        <p:spPr/>
        <p:txBody>
          <a:bodyPr>
            <a:normAutofit fontScale="92500"/>
          </a:bodyPr>
          <a:lstStyle/>
          <a:p>
            <a:pPr marL="0" indent="0">
              <a:lnSpc>
                <a:spcPct val="110000"/>
              </a:lnSpc>
              <a:buSzPct val="90000"/>
              <a:buNone/>
            </a:pPr>
            <a:r>
              <a:rPr lang="en-US" sz="3200" b="1" dirty="0"/>
              <a:t>Communication*</a:t>
            </a:r>
          </a:p>
          <a:p>
            <a:pPr lvl="1">
              <a:lnSpc>
                <a:spcPct val="110000"/>
              </a:lnSpc>
              <a:spcBef>
                <a:spcPts val="1400"/>
              </a:spcBef>
              <a:buFont typeface="Arial" charset="0"/>
              <a:buChar char="•"/>
            </a:pPr>
            <a:r>
              <a:rPr lang="en-US" dirty="0"/>
              <a:t>“The 800 number tells you to go online, but they don’t realize that </a:t>
            </a:r>
            <a:r>
              <a:rPr lang="en-US" i="1" dirty="0"/>
              <a:t>not everyone has internet access</a:t>
            </a:r>
            <a:r>
              <a:rPr lang="en-US" dirty="0"/>
              <a:t>.”</a:t>
            </a:r>
          </a:p>
          <a:p>
            <a:pPr lvl="1">
              <a:lnSpc>
                <a:spcPct val="110000"/>
              </a:lnSpc>
              <a:spcBef>
                <a:spcPts val="1400"/>
              </a:spcBef>
              <a:buFont typeface="Arial" charset="0"/>
              <a:buChar char="•"/>
            </a:pPr>
            <a:r>
              <a:rPr lang="en-US" dirty="0"/>
              <a:t>“I am completely confused about KanCare, I get things in the mail and I don't understand them.”</a:t>
            </a:r>
          </a:p>
          <a:p>
            <a:pPr lvl="1">
              <a:lnSpc>
                <a:spcPct val="110000"/>
              </a:lnSpc>
              <a:spcBef>
                <a:spcPts val="1400"/>
              </a:spcBef>
              <a:buFont typeface="Arial" charset="0"/>
              <a:buChar char="•"/>
            </a:pPr>
            <a:r>
              <a:rPr lang="en-US" dirty="0"/>
              <a:t>“The information book they send is so thick plus I can't read it with my vision issues, even with my glasses and magnifier it is difficult.”</a:t>
            </a:r>
          </a:p>
          <a:p>
            <a:pPr marL="289073" indent="-111092">
              <a:lnSpc>
                <a:spcPct val="110000"/>
              </a:lnSpc>
              <a:spcBef>
                <a:spcPts val="1400"/>
              </a:spcBef>
              <a:buNone/>
            </a:pPr>
            <a:r>
              <a:rPr lang="en-US" i="1" dirty="0"/>
              <a:t>*In 2017, CMS found the state to be out of compliance regarding information for consumers</a:t>
            </a:r>
          </a:p>
          <a:p>
            <a:pPr>
              <a:lnSpc>
                <a:spcPct val="110000"/>
              </a:lnSpc>
            </a:pPr>
            <a:endParaRPr lang="en-US" dirty="0"/>
          </a:p>
        </p:txBody>
      </p:sp>
      <p:sp>
        <p:nvSpPr>
          <p:cNvPr id="5" name="Title 4"/>
          <p:cNvSpPr>
            <a:spLocks noGrp="1"/>
          </p:cNvSpPr>
          <p:nvPr>
            <p:ph type="title"/>
          </p:nvPr>
        </p:nvSpPr>
        <p:spPr/>
        <p:txBody>
          <a:bodyPr/>
          <a:lstStyle/>
          <a:p>
            <a:r>
              <a:rPr lang="en-US" dirty="0"/>
              <a:t>Problem areas, </a:t>
            </a:r>
            <a:r>
              <a:rPr lang="en-US" sz="2400" dirty="0"/>
              <a:t>cont’d. </a:t>
            </a:r>
            <a:endParaRPr lang="en-US" dirty="0"/>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363161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2" y="304800"/>
            <a:ext cx="9296400" cy="685800"/>
          </a:xfrm>
        </p:spPr>
        <p:txBody>
          <a:bodyPr/>
          <a:lstStyle/>
          <a:p>
            <a:r>
              <a:rPr lang="en-US" dirty="0"/>
              <a:t>Problem areas, </a:t>
            </a:r>
            <a:r>
              <a:rPr lang="en-US" sz="2400" dirty="0"/>
              <a:t>cont’d. </a:t>
            </a:r>
          </a:p>
        </p:txBody>
      </p:sp>
      <p:sp>
        <p:nvSpPr>
          <p:cNvPr id="3" name="Content Placeholder 2"/>
          <p:cNvSpPr>
            <a:spLocks noGrp="1"/>
          </p:cNvSpPr>
          <p:nvPr>
            <p:ph idx="1"/>
          </p:nvPr>
        </p:nvSpPr>
        <p:spPr>
          <a:xfrm>
            <a:off x="836612" y="1042855"/>
            <a:ext cx="10744200" cy="5586545"/>
          </a:xfrm>
        </p:spPr>
        <p:txBody>
          <a:bodyPr>
            <a:normAutofit lnSpcReduction="10000"/>
          </a:bodyPr>
          <a:lstStyle/>
          <a:p>
            <a:pPr marL="0" indent="0">
              <a:lnSpc>
                <a:spcPct val="100000"/>
              </a:lnSpc>
              <a:buNone/>
            </a:pPr>
            <a:r>
              <a:rPr lang="en-US" sz="2799" b="1" dirty="0"/>
              <a:t>Care Coordination</a:t>
            </a:r>
          </a:p>
          <a:p>
            <a:pPr>
              <a:lnSpc>
                <a:spcPct val="100000"/>
              </a:lnSpc>
            </a:pPr>
            <a:r>
              <a:rPr lang="en-US" sz="2399" dirty="0"/>
              <a:t>All HCBS waiver participants are assigned a Care Manager/Coordinator with their MCO; 50% of survey respondents did not know who their coordinator was.</a:t>
            </a:r>
          </a:p>
          <a:p>
            <a:pPr>
              <a:lnSpc>
                <a:spcPct val="100000"/>
              </a:lnSpc>
            </a:pPr>
            <a:r>
              <a:rPr lang="en-US" sz="2399" dirty="0"/>
              <a:t>“I had more direct contact with my case manager before [managed care]. Now, I have to call a number, leave a message – which doesn’t always get to the care coordinator – and then wait. There is no way to directly contact them.”</a:t>
            </a:r>
          </a:p>
          <a:p>
            <a:pPr>
              <a:lnSpc>
                <a:spcPct val="100000"/>
              </a:lnSpc>
            </a:pPr>
            <a:r>
              <a:rPr lang="en-US" sz="2399" dirty="0"/>
              <a:t>“You have one [coordinator] for medical, but I don’t have someone for everything else, like problems with my wheelchair or housing.”</a:t>
            </a:r>
          </a:p>
          <a:p>
            <a:pPr>
              <a:lnSpc>
                <a:spcPct val="100000"/>
              </a:lnSpc>
            </a:pPr>
            <a:r>
              <a:rPr lang="en-US" sz="2399" dirty="0"/>
              <a:t>Less than 20% of respondents with SMI reported working with a care coordinator, despite the fact that 73% had co-occurring physical illnesses or conditions, including diabetes and heart disease.</a:t>
            </a:r>
          </a:p>
        </p:txBody>
      </p:sp>
      <p:sp>
        <p:nvSpPr>
          <p:cNvPr id="4" name="Slide Number Placeholder 3"/>
          <p:cNvSpPr>
            <a:spLocks noGrp="1"/>
          </p:cNvSpPr>
          <p:nvPr>
            <p:ph type="sldNum" sz="quarter" idx="12"/>
          </p:nvPr>
        </p:nvSpPr>
        <p:spPr/>
        <p:txBody>
          <a:bodyPr/>
          <a:lstStyle/>
          <a:p>
            <a:fld id="{8AEFCAB1-7A42-4F52-9807-71F87FC5B28A}" type="slidenum">
              <a:rPr lang="en-US" smtClean="0"/>
              <a:t>22</a:t>
            </a:fld>
            <a:endParaRPr lang="en-US" dirty="0"/>
          </a:p>
        </p:txBody>
      </p:sp>
      <p:sp>
        <p:nvSpPr>
          <p:cNvPr id="5" name="Footer Placeholder 6"/>
          <p:cNvSpPr>
            <a:spLocks noGrp="1"/>
          </p:cNvSpPr>
          <p:nvPr>
            <p:ph type="ftr" sz="quarter" idx="11"/>
          </p:nvPr>
        </p:nvSpPr>
        <p:spPr>
          <a:xfrm>
            <a:off x="836612" y="64770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271607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529860"/>
            <a:ext cx="8911492" cy="536940"/>
          </a:xfrm>
        </p:spPr>
        <p:txBody>
          <a:bodyPr vert="horz" lIns="639913" tIns="45708" rIns="91416" bIns="45708" rtlCol="0" anchor="t">
            <a:normAutofit/>
          </a:bodyPr>
          <a:lstStyle/>
          <a:p>
            <a:r>
              <a:rPr lang="en-US" dirty="0"/>
              <a:t>Conclusions</a:t>
            </a:r>
          </a:p>
        </p:txBody>
      </p:sp>
      <p:sp>
        <p:nvSpPr>
          <p:cNvPr id="5" name="Slide Number Placeholder 4"/>
          <p:cNvSpPr>
            <a:spLocks noGrp="1"/>
          </p:cNvSpPr>
          <p:nvPr>
            <p:ph type="sldNum" sz="quarter" idx="12"/>
          </p:nvPr>
        </p:nvSpPr>
        <p:spPr/>
        <p:txBody>
          <a:bodyPr/>
          <a:lstStyle/>
          <a:p>
            <a:fld id="{8856145A-0F26-7841-B249-5F1F62C3BB6C}" type="slidenum">
              <a:rPr lang="en-US" smtClean="0"/>
              <a:pPr/>
              <a:t>23</a:t>
            </a:fld>
            <a:endParaRPr lang="en-US"/>
          </a:p>
        </p:txBody>
      </p:sp>
      <p:sp>
        <p:nvSpPr>
          <p:cNvPr id="6" name="Content Placeholder 5"/>
          <p:cNvSpPr>
            <a:spLocks noGrp="1"/>
          </p:cNvSpPr>
          <p:nvPr>
            <p:ph idx="1"/>
          </p:nvPr>
        </p:nvSpPr>
        <p:spPr>
          <a:xfrm>
            <a:off x="912812" y="1371600"/>
            <a:ext cx="10515600" cy="4876800"/>
          </a:xfrm>
        </p:spPr>
        <p:txBody>
          <a:bodyPr>
            <a:normAutofit lnSpcReduction="10000"/>
          </a:bodyPr>
          <a:lstStyle/>
          <a:p>
            <a:pPr>
              <a:lnSpc>
                <a:spcPct val="100000"/>
              </a:lnSpc>
              <a:spcBef>
                <a:spcPts val="1200"/>
              </a:spcBef>
              <a:buFont typeface="Arial" charset="0"/>
              <a:buChar char="•"/>
            </a:pPr>
            <a:r>
              <a:rPr lang="en-US" dirty="0"/>
              <a:t>Medicaid managed care organizations (MCOs) may not be fully prepared to meet the unique needs of people with significant disabilities.</a:t>
            </a:r>
          </a:p>
          <a:p>
            <a:pPr>
              <a:lnSpc>
                <a:spcPct val="100000"/>
              </a:lnSpc>
              <a:spcBef>
                <a:spcPts val="1200"/>
              </a:spcBef>
              <a:buFont typeface="Arial" charset="0"/>
              <a:buChar char="•"/>
            </a:pPr>
            <a:r>
              <a:rPr lang="en-US" dirty="0"/>
              <a:t>Medical issues include lack of broad provider networks, coverage limits.</a:t>
            </a:r>
          </a:p>
          <a:p>
            <a:pPr>
              <a:lnSpc>
                <a:spcPct val="100000"/>
              </a:lnSpc>
              <a:spcBef>
                <a:spcPts val="1200"/>
              </a:spcBef>
              <a:buFont typeface="Arial" charset="0"/>
              <a:buChar char="•"/>
            </a:pPr>
            <a:r>
              <a:rPr lang="en-US" dirty="0"/>
              <a:t>Non-medical issues include transportation and communication.</a:t>
            </a:r>
          </a:p>
          <a:p>
            <a:pPr>
              <a:lnSpc>
                <a:spcPct val="100000"/>
              </a:lnSpc>
              <a:spcBef>
                <a:spcPts val="1200"/>
              </a:spcBef>
              <a:buFont typeface="Arial" charset="0"/>
              <a:buChar char="•"/>
            </a:pPr>
            <a:r>
              <a:rPr lang="en-US" dirty="0"/>
              <a:t>LTSS, including care coordination, are essential to maintaining the health and function of people with disabilities.</a:t>
            </a:r>
          </a:p>
          <a:p>
            <a:pPr>
              <a:lnSpc>
                <a:spcPct val="100000"/>
              </a:lnSpc>
              <a:spcBef>
                <a:spcPts val="1200"/>
              </a:spcBef>
              <a:buFont typeface="Arial" charset="0"/>
              <a:buChar char="•"/>
            </a:pPr>
            <a:r>
              <a:rPr lang="en-US" dirty="0"/>
              <a:t>General lack of disability cultural competence and awareness of accessibility issues.</a:t>
            </a:r>
          </a:p>
          <a:p>
            <a:pPr lvl="1">
              <a:lnSpc>
                <a:spcPct val="100000"/>
              </a:lnSpc>
              <a:buSzPct val="75000"/>
              <a:buNone/>
            </a:pPr>
            <a:endParaRPr lang="en-US" dirty="0"/>
          </a:p>
          <a:p>
            <a:pPr>
              <a:lnSpc>
                <a:spcPct val="100000"/>
              </a:lnSpc>
            </a:pPr>
            <a:endParaRPr lang="en-US" dirty="0"/>
          </a:p>
          <a:p>
            <a:pPr>
              <a:lnSpc>
                <a:spcPct val="100000"/>
              </a:lnSpc>
            </a:pPr>
            <a:endParaRPr lang="en-US" dirty="0"/>
          </a:p>
        </p:txBody>
      </p:sp>
      <p:sp>
        <p:nvSpPr>
          <p:cNvPr id="7"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
        <p:nvSpPr>
          <p:cNvPr id="3" name="TextBox 2">
            <a:extLst>
              <a:ext uri="{FF2B5EF4-FFF2-40B4-BE49-F238E27FC236}">
                <a16:creationId xmlns:a16="http://schemas.microsoft.com/office/drawing/2014/main" id="{AFA46B71-130B-9F42-83B8-45289D0F6EC5}"/>
              </a:ext>
            </a:extLst>
          </p:cNvPr>
          <p:cNvSpPr txBox="1"/>
          <p:nvPr/>
        </p:nvSpPr>
        <p:spPr>
          <a:xfrm>
            <a:off x="12614031" y="2382688"/>
            <a:ext cx="184731" cy="369332"/>
          </a:xfrm>
          <a:prstGeom prst="rect">
            <a:avLst/>
          </a:prstGeom>
          <a:noFill/>
          <a:ln>
            <a:solidFill>
              <a:schemeClr val="bg2"/>
            </a:solidFill>
          </a:ln>
        </p:spPr>
        <p:txBody>
          <a:bodyPr wrap="none" rtlCol="0" anchor="ctr" anchorCtr="1">
            <a:spAutoFit/>
          </a:bodyPr>
          <a:lstStyle/>
          <a:p>
            <a:endParaRPr lang="en-US" dirty="0"/>
          </a:p>
        </p:txBody>
      </p:sp>
    </p:spTree>
    <p:extLst>
      <p:ext uri="{BB962C8B-B14F-4D97-AF65-F5344CB8AC3E}">
        <p14:creationId xmlns:p14="http://schemas.microsoft.com/office/powerpoint/2010/main" val="336155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856145A-0F26-7841-B249-5F1F62C3BB6C}" type="slidenum">
              <a:rPr lang="en-US" smtClean="0"/>
              <a:pPr/>
              <a:t>24</a:t>
            </a:fld>
            <a:endParaRPr lang="en-US"/>
          </a:p>
        </p:txBody>
      </p:sp>
      <p:sp>
        <p:nvSpPr>
          <p:cNvPr id="3" name="Content Placeholder 2"/>
          <p:cNvSpPr>
            <a:spLocks noGrp="1"/>
          </p:cNvSpPr>
          <p:nvPr>
            <p:ph idx="1"/>
          </p:nvPr>
        </p:nvSpPr>
        <p:spPr>
          <a:xfrm>
            <a:off x="912812" y="1371600"/>
            <a:ext cx="10515600" cy="4419600"/>
          </a:xfrm>
        </p:spPr>
        <p:txBody>
          <a:bodyPr>
            <a:normAutofit fontScale="85000" lnSpcReduction="20000"/>
          </a:bodyPr>
          <a:lstStyle/>
          <a:p>
            <a:pPr>
              <a:lnSpc>
                <a:spcPct val="100000"/>
              </a:lnSpc>
              <a:buFont typeface="Arial" charset="0"/>
              <a:buChar char="•"/>
            </a:pPr>
            <a:r>
              <a:rPr lang="en-US" sz="2599" dirty="0"/>
              <a:t>Gaps in care due to difficulties obtaining services and supports can quickly lead to adverse outcomes for people with disabilities and increased costs for Medicaid programs.</a:t>
            </a:r>
          </a:p>
          <a:p>
            <a:pPr>
              <a:lnSpc>
                <a:spcPct val="100000"/>
              </a:lnSpc>
              <a:buFont typeface="Arial" charset="0"/>
              <a:buChar char="•"/>
            </a:pPr>
            <a:r>
              <a:rPr lang="en-US" sz="2599" dirty="0"/>
              <a:t>With the nationwide trend in moving people with disabilities to managed care, MCOs must have the capacity to best serve these individuals .</a:t>
            </a:r>
          </a:p>
          <a:p>
            <a:pPr>
              <a:lnSpc>
                <a:spcPct val="100000"/>
              </a:lnSpc>
              <a:buFont typeface="Arial" charset="0"/>
              <a:buChar char="•"/>
            </a:pPr>
            <a:r>
              <a:rPr lang="en-US" sz="2599" dirty="0"/>
              <a:t>Utilization of disability-related measures of access and quality of care are needed.</a:t>
            </a:r>
          </a:p>
          <a:p>
            <a:pPr>
              <a:lnSpc>
                <a:spcPct val="100000"/>
              </a:lnSpc>
              <a:buFont typeface="Arial" charset="0"/>
              <a:buChar char="•"/>
            </a:pPr>
            <a:r>
              <a:rPr lang="en-US" sz="2599" dirty="0"/>
              <a:t>Outcomes for Medicaid beneficiaries with disabilities must be monitored closely and separately.</a:t>
            </a:r>
          </a:p>
          <a:p>
            <a:pPr>
              <a:lnSpc>
                <a:spcPct val="100000"/>
              </a:lnSpc>
              <a:buFont typeface="Arial" charset="0"/>
              <a:buChar char="•"/>
            </a:pPr>
            <a:r>
              <a:rPr lang="en-US" dirty="0"/>
              <a:t>CHRIL's 2018 National Survey on Health Reform and Independent Living did not ask about managed care specifically, but respondents provided comments similar to those in the earlier Kansas-only study.</a:t>
            </a:r>
            <a:endParaRPr lang="en-US" sz="2199" dirty="0"/>
          </a:p>
        </p:txBody>
      </p:sp>
      <p:sp>
        <p:nvSpPr>
          <p:cNvPr id="2" name="Title 1"/>
          <p:cNvSpPr>
            <a:spLocks noGrp="1"/>
          </p:cNvSpPr>
          <p:nvPr>
            <p:ph type="title"/>
          </p:nvPr>
        </p:nvSpPr>
        <p:spPr>
          <a:xfrm>
            <a:off x="912812" y="457200"/>
            <a:ext cx="9296400" cy="685800"/>
          </a:xfrm>
        </p:spPr>
        <p:txBody>
          <a:bodyPr vert="horz" lIns="639913" tIns="45708" rIns="91416" bIns="45708" rtlCol="0" anchor="t">
            <a:noAutofit/>
          </a:bodyPr>
          <a:lstStyle/>
          <a:p>
            <a:r>
              <a:rPr lang="en-US" dirty="0"/>
              <a:t>Implications for Policy &amp; Practice</a:t>
            </a:r>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36180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25</a:t>
            </a:fld>
            <a:endParaRPr lang="en-US"/>
          </a:p>
        </p:txBody>
      </p:sp>
      <p:sp>
        <p:nvSpPr>
          <p:cNvPr id="6" name="Title 5"/>
          <p:cNvSpPr>
            <a:spLocks noGrp="1"/>
          </p:cNvSpPr>
          <p:nvPr>
            <p:ph type="title"/>
          </p:nvPr>
        </p:nvSpPr>
        <p:spPr>
          <a:xfrm>
            <a:off x="1370012" y="2544973"/>
            <a:ext cx="9601200" cy="1417427"/>
          </a:xfrm>
        </p:spPr>
        <p:txBody>
          <a:bodyPr>
            <a:noAutofit/>
          </a:bodyPr>
          <a:lstStyle/>
          <a:p>
            <a:pPr algn="ctr"/>
            <a:r>
              <a:rPr lang="en-US" dirty="0"/>
              <a:t>Home and Community Based Services (HCBS) Waivers</a:t>
            </a:r>
            <a:br>
              <a:rPr lang="en-US" dirty="0"/>
            </a:br>
            <a:br>
              <a:rPr lang="en-US" dirty="0"/>
            </a:br>
            <a:r>
              <a:rPr lang="en-US" dirty="0"/>
              <a:t>Noelle Kurth</a:t>
            </a:r>
            <a:br>
              <a:rPr lang="en-US" dirty="0"/>
            </a:br>
            <a:r>
              <a:rPr lang="en-US" dirty="0"/>
              <a:t>University of Kansas</a:t>
            </a:r>
          </a:p>
        </p:txBody>
      </p:sp>
      <p:sp>
        <p:nvSpPr>
          <p:cNvPr id="5" name="Footer Placeholder 6"/>
          <p:cNvSpPr>
            <a:spLocks noGrp="1"/>
          </p:cNvSpPr>
          <p:nvPr>
            <p:ph type="ftr" sz="quarter" idx="11"/>
          </p:nvPr>
        </p:nvSpPr>
        <p:spPr>
          <a:xfrm>
            <a:off x="836612" y="6324600"/>
            <a:ext cx="4191000" cy="152400"/>
          </a:xfrm>
        </p:spPr>
        <p:txBody>
          <a:bodyPr/>
          <a:lstStyle/>
          <a:p>
            <a:r>
              <a:rPr lang="en-US" dirty="0"/>
              <a:t>CHRIL-Collaborative on Health Reform and Independent Living</a:t>
            </a:r>
          </a:p>
        </p:txBody>
      </p:sp>
    </p:spTree>
    <p:extLst>
      <p:ext uri="{BB962C8B-B14F-4D97-AF65-F5344CB8AC3E}">
        <p14:creationId xmlns:p14="http://schemas.microsoft.com/office/powerpoint/2010/main" val="25730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7F6D2A-A54A-334C-BE8B-F318B3FF815D}"/>
              </a:ext>
            </a:extLst>
          </p:cNvPr>
          <p:cNvSpPr>
            <a:spLocks noGrp="1"/>
          </p:cNvSpPr>
          <p:nvPr>
            <p:ph type="sldNum" sz="quarter" idx="12"/>
          </p:nvPr>
        </p:nvSpPr>
        <p:spPr/>
        <p:txBody>
          <a:bodyPr/>
          <a:lstStyle/>
          <a:p>
            <a:fld id="{E5137D0E-4A4F-4307-8994-C1891D747D59}" type="slidenum">
              <a:rPr lang="en-US" smtClean="0"/>
              <a:t>26</a:t>
            </a:fld>
            <a:endParaRPr lang="en-US"/>
          </a:p>
        </p:txBody>
      </p:sp>
      <p:sp>
        <p:nvSpPr>
          <p:cNvPr id="2" name="Content Placeholder 1"/>
          <p:cNvSpPr>
            <a:spLocks noGrp="1"/>
          </p:cNvSpPr>
          <p:nvPr>
            <p:ph idx="1"/>
          </p:nvPr>
        </p:nvSpPr>
        <p:spPr>
          <a:xfrm>
            <a:off x="989012" y="1295400"/>
            <a:ext cx="10515600" cy="4648200"/>
          </a:xfrm>
        </p:spPr>
        <p:txBody>
          <a:bodyPr>
            <a:normAutofit fontScale="85000" lnSpcReduction="20000"/>
          </a:bodyPr>
          <a:lstStyle/>
          <a:p>
            <a:pPr>
              <a:lnSpc>
                <a:spcPct val="110000"/>
              </a:lnSpc>
              <a:buFont typeface="Arial" charset="0"/>
              <a:buChar char="•"/>
            </a:pPr>
            <a:r>
              <a:rPr lang="en-US" sz="2800" dirty="0"/>
              <a:t>Waivers vary widely from state-to-state with the average cost per enrollee being $18,500</a:t>
            </a:r>
          </a:p>
          <a:p>
            <a:pPr>
              <a:lnSpc>
                <a:spcPct val="110000"/>
              </a:lnSpc>
              <a:buFont typeface="Arial" charset="0"/>
              <a:buChar char="•"/>
            </a:pPr>
            <a:r>
              <a:rPr lang="en-US" sz="2800" dirty="0"/>
              <a:t>Currently, there are about 400 different waivers providing services to 1.5 million people across the country </a:t>
            </a:r>
          </a:p>
          <a:p>
            <a:pPr>
              <a:lnSpc>
                <a:spcPct val="110000"/>
              </a:lnSpc>
              <a:buFont typeface="Arial" charset="0"/>
              <a:buChar char="•"/>
            </a:pPr>
            <a:r>
              <a:rPr lang="en-US" sz="2800" dirty="0"/>
              <a:t>States have to submit new waivers to CMS for approval as well as renew existing waivers periodically</a:t>
            </a:r>
          </a:p>
          <a:p>
            <a:pPr>
              <a:lnSpc>
                <a:spcPct val="110000"/>
              </a:lnSpc>
              <a:buFont typeface="Arial" charset="0"/>
              <a:buChar char="•"/>
            </a:pPr>
            <a:r>
              <a:rPr lang="en-US" sz="2800" dirty="0"/>
              <a:t>Enrollment in waivers continues to increase each year and with the costs associated, HCBS waivers are a target for cuts and modifications</a:t>
            </a:r>
          </a:p>
          <a:p>
            <a:pPr>
              <a:lnSpc>
                <a:spcPct val="110000"/>
              </a:lnSpc>
              <a:buFont typeface="Arial" charset="0"/>
              <a:buChar char="•"/>
            </a:pPr>
            <a:r>
              <a:rPr lang="en-US" sz="2800" dirty="0"/>
              <a:t>75% of states (39 of 51) have waiting lists for waiver services that equal over 650,000 individual</a:t>
            </a:r>
          </a:p>
        </p:txBody>
      </p:sp>
      <p:sp>
        <p:nvSpPr>
          <p:cNvPr id="4" name="Title 3">
            <a:extLst>
              <a:ext uri="{FF2B5EF4-FFF2-40B4-BE49-F238E27FC236}">
                <a16:creationId xmlns:a16="http://schemas.microsoft.com/office/drawing/2014/main" id="{2349A76D-AA07-574C-B3E9-594E68E0E8D2}"/>
              </a:ext>
            </a:extLst>
          </p:cNvPr>
          <p:cNvSpPr>
            <a:spLocks noGrp="1"/>
          </p:cNvSpPr>
          <p:nvPr>
            <p:ph type="title"/>
          </p:nvPr>
        </p:nvSpPr>
        <p:spPr/>
        <p:txBody>
          <a:bodyPr/>
          <a:lstStyle/>
          <a:p>
            <a:r>
              <a:rPr lang="en-US" dirty="0"/>
              <a:t>HCBS Waiver Facts and Figures</a:t>
            </a:r>
            <a:endParaRPr lang="en-US" baseline="30000" dirty="0"/>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2855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7F6D2A-A54A-334C-BE8B-F318B3FF815D}"/>
              </a:ext>
            </a:extLst>
          </p:cNvPr>
          <p:cNvSpPr>
            <a:spLocks noGrp="1"/>
          </p:cNvSpPr>
          <p:nvPr>
            <p:ph type="sldNum" sz="quarter" idx="12"/>
          </p:nvPr>
        </p:nvSpPr>
        <p:spPr/>
        <p:txBody>
          <a:bodyPr/>
          <a:lstStyle/>
          <a:p>
            <a:fld id="{E5137D0E-4A4F-4307-8994-C1891D747D59}" type="slidenum">
              <a:rPr lang="en-US" smtClean="0"/>
              <a:t>27</a:t>
            </a:fld>
            <a:endParaRPr lang="en-US"/>
          </a:p>
        </p:txBody>
      </p:sp>
      <p:sp>
        <p:nvSpPr>
          <p:cNvPr id="2" name="Content Placeholder 1"/>
          <p:cNvSpPr>
            <a:spLocks noGrp="1"/>
          </p:cNvSpPr>
          <p:nvPr>
            <p:ph idx="1"/>
          </p:nvPr>
        </p:nvSpPr>
        <p:spPr>
          <a:xfrm>
            <a:off x="836612" y="1296119"/>
            <a:ext cx="10515600" cy="4648200"/>
          </a:xfrm>
        </p:spPr>
        <p:txBody>
          <a:bodyPr>
            <a:normAutofit fontScale="92500" lnSpcReduction="10000"/>
          </a:bodyPr>
          <a:lstStyle/>
          <a:p>
            <a:pPr>
              <a:lnSpc>
                <a:spcPct val="100000"/>
              </a:lnSpc>
              <a:buFont typeface="Arial" charset="0"/>
              <a:buChar char="•"/>
            </a:pPr>
            <a:r>
              <a:rPr lang="en-US" sz="2800" dirty="0"/>
              <a:t>States that expanded Medicaid under the ACA have less people on waiting lists, 8 have no waiting lists.</a:t>
            </a:r>
          </a:p>
          <a:p>
            <a:pPr>
              <a:lnSpc>
                <a:spcPct val="100000"/>
              </a:lnSpc>
              <a:buFont typeface="Arial" charset="0"/>
              <a:buChar char="•"/>
            </a:pPr>
            <a:r>
              <a:rPr lang="en-US" sz="2800" dirty="0"/>
              <a:t>49 out of 51 states offer self-direction as part of their waivers (Arkansas and Nevada do not) </a:t>
            </a:r>
          </a:p>
          <a:p>
            <a:pPr>
              <a:lnSpc>
                <a:spcPct val="100000"/>
              </a:lnSpc>
              <a:buFont typeface="Arial" charset="0"/>
              <a:buChar char="•"/>
            </a:pPr>
            <a:r>
              <a:rPr lang="en-US" sz="2800" dirty="0"/>
              <a:t>54% of waiver enrollees are in a waiver for seniors or non-elderly adults with physical disabilities</a:t>
            </a:r>
          </a:p>
          <a:p>
            <a:pPr>
              <a:lnSpc>
                <a:spcPct val="100000"/>
              </a:lnSpc>
              <a:buFont typeface="Arial" charset="0"/>
              <a:buChar char="•"/>
            </a:pPr>
            <a:r>
              <a:rPr lang="en-US" sz="2800" dirty="0"/>
              <a:t>42% of waiver enrollees are in waivers for adults or children with IDD</a:t>
            </a:r>
          </a:p>
          <a:p>
            <a:pPr>
              <a:lnSpc>
                <a:spcPct val="100000"/>
              </a:lnSpc>
              <a:buFont typeface="Arial" charset="0"/>
              <a:buChar char="•"/>
            </a:pPr>
            <a:r>
              <a:rPr lang="en-US" sz="2800" dirty="0"/>
              <a:t>The remaining 4% are split between waivers for those with HIV/AIDS, mental illness, TBI, SCI or assistive technology needs</a:t>
            </a:r>
          </a:p>
          <a:p>
            <a:pPr>
              <a:lnSpc>
                <a:spcPct val="100000"/>
              </a:lnSpc>
              <a:buFont typeface="Arial" charset="0"/>
              <a:buChar char="•"/>
            </a:pPr>
            <a:endParaRPr lang="en-US" sz="2800" dirty="0"/>
          </a:p>
          <a:p>
            <a:pPr>
              <a:lnSpc>
                <a:spcPct val="100000"/>
              </a:lnSpc>
              <a:buFont typeface="Arial" charset="0"/>
              <a:buChar char="•"/>
            </a:pPr>
            <a:endParaRPr lang="en-US" sz="2800" dirty="0"/>
          </a:p>
          <a:p>
            <a:pPr>
              <a:lnSpc>
                <a:spcPct val="100000"/>
              </a:lnSpc>
              <a:buFont typeface="Arial" charset="0"/>
              <a:buChar char="•"/>
            </a:pPr>
            <a:endParaRPr lang="en-US" sz="2800" dirty="0"/>
          </a:p>
          <a:p>
            <a:pPr>
              <a:lnSpc>
                <a:spcPct val="100000"/>
              </a:lnSpc>
            </a:pPr>
            <a:endParaRPr lang="en-US" dirty="0"/>
          </a:p>
        </p:txBody>
      </p:sp>
      <p:sp>
        <p:nvSpPr>
          <p:cNvPr id="4" name="Title 3">
            <a:extLst>
              <a:ext uri="{FF2B5EF4-FFF2-40B4-BE49-F238E27FC236}">
                <a16:creationId xmlns:a16="http://schemas.microsoft.com/office/drawing/2014/main" id="{2349A76D-AA07-574C-B3E9-594E68E0E8D2}"/>
              </a:ext>
            </a:extLst>
          </p:cNvPr>
          <p:cNvSpPr>
            <a:spLocks noGrp="1"/>
          </p:cNvSpPr>
          <p:nvPr>
            <p:ph type="title"/>
          </p:nvPr>
        </p:nvSpPr>
        <p:spPr/>
        <p:txBody>
          <a:bodyPr/>
          <a:lstStyle/>
          <a:p>
            <a:r>
              <a:rPr lang="en-US" dirty="0"/>
              <a:t>HCBS Waiver Facts and Figures, </a:t>
            </a:r>
            <a:r>
              <a:rPr lang="en-US" sz="2800" dirty="0"/>
              <a:t>cont’d. </a:t>
            </a:r>
            <a:endParaRPr lang="en-US" sz="2800" baseline="30000" dirty="0"/>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30594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1165782"/>
            <a:ext cx="10439400" cy="1653618"/>
          </a:xfrm>
        </p:spPr>
        <p:txBody>
          <a:bodyPr vert="horz" lIns="365760" tIns="45720" rIns="91440" bIns="45720" rtlCol="0" anchor="b">
            <a:noAutofit/>
          </a:bodyPr>
          <a:lstStyle/>
          <a:p>
            <a:pPr>
              <a:lnSpc>
                <a:spcPct val="80000"/>
              </a:lnSpc>
            </a:pPr>
            <a:r>
              <a:rPr lang="en-US" sz="3600" dirty="0">
                <a:cs typeface="Arial" panose="020B0604020202020204" pitchFamily="34" charset="0"/>
              </a:rPr>
              <a:t>Block Grants, Per-Capita Caps, and Work Requirements</a:t>
            </a:r>
            <a:endParaRPr lang="en-US" sz="3600" dirty="0">
              <a:effectLst/>
              <a:cs typeface="Arial" panose="020B0604020202020204" pitchFamily="34" charset="0"/>
            </a:endParaRPr>
          </a:p>
        </p:txBody>
      </p:sp>
      <p:sp>
        <p:nvSpPr>
          <p:cNvPr id="3" name="Subtitle 2"/>
          <p:cNvSpPr>
            <a:spLocks noGrp="1"/>
          </p:cNvSpPr>
          <p:nvPr>
            <p:ph type="subTitle" idx="1"/>
          </p:nvPr>
        </p:nvSpPr>
        <p:spPr>
          <a:xfrm>
            <a:off x="1522412" y="3733800"/>
            <a:ext cx="9144000" cy="1905000"/>
          </a:xfrm>
          <a:noFill/>
        </p:spPr>
        <p:txBody>
          <a:bodyPr vert="horz" lIns="91440" tIns="45720" rIns="182880" bIns="45720" rtlCol="0">
            <a:normAutofit/>
          </a:bodyPr>
          <a:lstStyle/>
          <a:p>
            <a:r>
              <a:rPr lang="en-US" sz="2800" b="1" dirty="0">
                <a:cs typeface="Arial" panose="020B0604020202020204" pitchFamily="34" charset="0"/>
              </a:rPr>
              <a:t>Liz Wood</a:t>
            </a:r>
          </a:p>
          <a:p>
            <a:r>
              <a:rPr lang="en-US" sz="2800" b="1" dirty="0">
                <a:cs typeface="Arial" panose="020B0604020202020204" pitchFamily="34" charset="0"/>
              </a:rPr>
              <a:t>Washington State University</a:t>
            </a:r>
          </a:p>
        </p:txBody>
      </p:sp>
      <p:sp>
        <p:nvSpPr>
          <p:cNvPr id="5" name="Slide Number Placeholder 4"/>
          <p:cNvSpPr>
            <a:spLocks noGrp="1"/>
          </p:cNvSpPr>
          <p:nvPr>
            <p:ph type="sldNum" sz="quarter" idx="12"/>
          </p:nvPr>
        </p:nvSpPr>
        <p:spPr/>
        <p:txBody>
          <a:bodyPr/>
          <a:lstStyle/>
          <a:p>
            <a:fld id="{E5137D0E-4A4F-4307-8994-C1891D747D59}" type="slidenum">
              <a:rPr lang="en-US" smtClean="0"/>
              <a:t>28</a:t>
            </a:fld>
            <a:endParaRPr lang="en-US"/>
          </a:p>
        </p:txBody>
      </p:sp>
      <p:sp>
        <p:nvSpPr>
          <p:cNvPr id="7" name="Footer Placeholder 6"/>
          <p:cNvSpPr>
            <a:spLocks noGrp="1"/>
          </p:cNvSpPr>
          <p:nvPr>
            <p:ph type="ftr" sz="quarter" idx="11"/>
          </p:nvPr>
        </p:nvSpPr>
        <p:spPr>
          <a:xfrm>
            <a:off x="836612" y="6324600"/>
            <a:ext cx="4191000" cy="152400"/>
          </a:xfrm>
        </p:spPr>
        <p:txBody>
          <a:bodyPr/>
          <a:lstStyle/>
          <a:p>
            <a:r>
              <a:rPr lang="en-US" dirty="0"/>
              <a:t>CHRIL-Collaborative on Health Reform and Independent Living</a:t>
            </a:r>
          </a:p>
        </p:txBody>
      </p:sp>
    </p:spTree>
    <p:extLst>
      <p:ext uri="{BB962C8B-B14F-4D97-AF65-F5344CB8AC3E}">
        <p14:creationId xmlns:p14="http://schemas.microsoft.com/office/powerpoint/2010/main" val="230622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29</a:t>
            </a:fld>
            <a:endParaRPr lang="en-US"/>
          </a:p>
        </p:txBody>
      </p:sp>
      <p:sp>
        <p:nvSpPr>
          <p:cNvPr id="3" name="Content Placeholder 2"/>
          <p:cNvSpPr>
            <a:spLocks noGrp="1"/>
          </p:cNvSpPr>
          <p:nvPr>
            <p:ph idx="1"/>
          </p:nvPr>
        </p:nvSpPr>
        <p:spPr/>
        <p:txBody>
          <a:bodyPr>
            <a:normAutofit/>
          </a:bodyPr>
          <a:lstStyle/>
          <a:p>
            <a:r>
              <a:rPr lang="en-US" dirty="0"/>
              <a:t>The high and rising cost of healthcare, including in Medicaid, has inspired both state-level and federal-level proposals to help curb costs. </a:t>
            </a:r>
          </a:p>
          <a:p>
            <a:r>
              <a:rPr lang="en-US" dirty="0"/>
              <a:t>Three important proposals to know about are:</a:t>
            </a:r>
          </a:p>
          <a:p>
            <a:pPr lvl="1"/>
            <a:r>
              <a:rPr lang="en-US" dirty="0"/>
              <a:t>#1 Block Grants</a:t>
            </a:r>
          </a:p>
          <a:p>
            <a:pPr lvl="1"/>
            <a:r>
              <a:rPr lang="en-US" dirty="0"/>
              <a:t>#2 Per-Capita Caps</a:t>
            </a:r>
          </a:p>
          <a:p>
            <a:pPr lvl="1"/>
            <a:r>
              <a:rPr lang="en-US" dirty="0"/>
              <a:t>#3 Work Requirements</a:t>
            </a:r>
          </a:p>
          <a:p>
            <a:endParaRPr lang="en-US" sz="2000" dirty="0"/>
          </a:p>
        </p:txBody>
      </p:sp>
      <p:sp>
        <p:nvSpPr>
          <p:cNvPr id="4" name="Title 3"/>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251932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3</a:t>
            </a:fld>
            <a:endParaRPr lang="en-US" dirty="0"/>
          </a:p>
        </p:txBody>
      </p:sp>
      <p:sp>
        <p:nvSpPr>
          <p:cNvPr id="5" name="Title 4"/>
          <p:cNvSpPr>
            <a:spLocks noGrp="1"/>
          </p:cNvSpPr>
          <p:nvPr>
            <p:ph type="ctrTitle"/>
          </p:nvPr>
        </p:nvSpPr>
        <p:spPr>
          <a:xfrm>
            <a:off x="1598612" y="1752600"/>
            <a:ext cx="9144000" cy="990600"/>
          </a:xfrm>
        </p:spPr>
        <p:txBody>
          <a:bodyPr/>
          <a:lstStyle/>
          <a:p>
            <a:r>
              <a:rPr lang="en-US" sz="3600" dirty="0"/>
              <a:t>What is the Collaborative on Health Reform and Independent Living (CHRIL)?</a:t>
            </a:r>
            <a:endParaRPr lang="en-US" sz="3600" b="0" dirty="0"/>
          </a:p>
        </p:txBody>
      </p:sp>
      <p:sp>
        <p:nvSpPr>
          <p:cNvPr id="6" name="Footer Placeholder 6"/>
          <p:cNvSpPr>
            <a:spLocks noGrp="1"/>
          </p:cNvSpPr>
          <p:nvPr>
            <p:ph type="ftr" sz="quarter" idx="11"/>
          </p:nvPr>
        </p:nvSpPr>
        <p:spPr>
          <a:xfrm>
            <a:off x="836612" y="6280150"/>
            <a:ext cx="4191000" cy="273050"/>
          </a:xfrm>
        </p:spPr>
        <p:txBody>
          <a:bodyPr/>
          <a:lstStyle/>
          <a:p>
            <a:r>
              <a:rPr lang="en-US" dirty="0"/>
              <a:t>CHRIL-Collaborative on Health Reform and Independent Living</a:t>
            </a:r>
          </a:p>
        </p:txBody>
      </p:sp>
      <p:sp>
        <p:nvSpPr>
          <p:cNvPr id="7" name="Subtitle 3">
            <a:extLst>
              <a:ext uri="{FF2B5EF4-FFF2-40B4-BE49-F238E27FC236}">
                <a16:creationId xmlns:a16="http://schemas.microsoft.com/office/drawing/2014/main" id="{9CE3CBE9-BE7D-114A-BBF8-72A267811317}"/>
              </a:ext>
            </a:extLst>
          </p:cNvPr>
          <p:cNvSpPr txBox="1">
            <a:spLocks/>
          </p:cNvSpPr>
          <p:nvPr/>
        </p:nvSpPr>
        <p:spPr>
          <a:xfrm>
            <a:off x="2132012" y="3733800"/>
            <a:ext cx="8229600" cy="1524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0"/>
              </a:spcBef>
              <a:buClr>
                <a:schemeClr val="accent2"/>
              </a:buClr>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800"/>
              </a:spcBef>
              <a:buClr>
                <a:schemeClr val="accent2"/>
              </a:buClr>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accent2"/>
              </a:buClr>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accent2"/>
              </a:buClr>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accent2"/>
              </a:buClr>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9pPr>
          </a:lstStyle>
          <a:p>
            <a:r>
              <a:rPr lang="en-US" sz="3100" b="1">
                <a:latin typeface="Arial" panose="020B0604020202020204" pitchFamily="34" charset="0"/>
                <a:cs typeface="Arial" panose="020B0604020202020204" pitchFamily="34" charset="0"/>
              </a:rPr>
              <a:t>Jae Kennedy</a:t>
            </a:r>
          </a:p>
          <a:p>
            <a:r>
              <a:rPr lang="en-US" sz="3100">
                <a:latin typeface="Arial" panose="020B0604020202020204" pitchFamily="34" charset="0"/>
                <a:cs typeface="Arial" panose="020B0604020202020204" pitchFamily="34" charset="0"/>
              </a:rPr>
              <a:t>Washington State University</a:t>
            </a:r>
          </a:p>
          <a:p>
            <a:r>
              <a:rPr lang="en-US" sz="3100">
                <a:latin typeface="Arial" panose="020B0604020202020204" pitchFamily="34" charset="0"/>
                <a:cs typeface="Arial" panose="020B0604020202020204" pitchFamily="34" charset="0"/>
              </a:rPr>
              <a:t>Spokane, WA</a:t>
            </a:r>
          </a:p>
          <a:p>
            <a:endParaRPr lang="en-US" dirty="0"/>
          </a:p>
        </p:txBody>
      </p:sp>
    </p:spTree>
    <p:extLst>
      <p:ext uri="{BB962C8B-B14F-4D97-AF65-F5344CB8AC3E}">
        <p14:creationId xmlns:p14="http://schemas.microsoft.com/office/powerpoint/2010/main" val="39019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Block Grants:</a:t>
            </a:r>
            <a:br>
              <a:rPr lang="en-US" dirty="0"/>
            </a:br>
            <a:r>
              <a:rPr lang="en-US" dirty="0"/>
              <a:t>How would they work?</a:t>
            </a:r>
          </a:p>
        </p:txBody>
      </p:sp>
      <p:sp>
        <p:nvSpPr>
          <p:cNvPr id="5" name="Text Placeholder 4"/>
          <p:cNvSpPr>
            <a:spLocks noGrp="1"/>
          </p:cNvSpPr>
          <p:nvPr>
            <p:ph type="body" idx="1"/>
          </p:nvPr>
        </p:nvSpPr>
        <p:spPr/>
        <p:txBody>
          <a:bodyPr>
            <a:normAutofit/>
          </a:bodyPr>
          <a:lstStyle/>
          <a:p>
            <a:pPr algn="ctr"/>
            <a:r>
              <a:rPr lang="en-US" sz="2600" dirty="0"/>
              <a:t>Instead of…</a:t>
            </a:r>
          </a:p>
        </p:txBody>
      </p:sp>
      <p:sp>
        <p:nvSpPr>
          <p:cNvPr id="6" name="Content Placeholder 5"/>
          <p:cNvSpPr>
            <a:spLocks noGrp="1"/>
          </p:cNvSpPr>
          <p:nvPr>
            <p:ph sz="half" idx="2"/>
          </p:nvPr>
        </p:nvSpPr>
        <p:spPr/>
        <p:txBody>
          <a:bodyPr>
            <a:normAutofit/>
          </a:bodyPr>
          <a:lstStyle/>
          <a:p>
            <a:r>
              <a:rPr lang="en-US" sz="2600" dirty="0"/>
              <a:t>The federal government pays 50-73%, open-ended, of what a state’s Medicaid enrollees cost. </a:t>
            </a:r>
          </a:p>
        </p:txBody>
      </p:sp>
      <p:sp>
        <p:nvSpPr>
          <p:cNvPr id="7" name="Text Placeholder 6"/>
          <p:cNvSpPr>
            <a:spLocks noGrp="1"/>
          </p:cNvSpPr>
          <p:nvPr>
            <p:ph type="body" sz="quarter" idx="3"/>
          </p:nvPr>
        </p:nvSpPr>
        <p:spPr/>
        <p:txBody>
          <a:bodyPr>
            <a:normAutofit/>
          </a:bodyPr>
          <a:lstStyle/>
          <a:p>
            <a:pPr algn="ctr"/>
            <a:r>
              <a:rPr lang="en-US" sz="2600" dirty="0"/>
              <a:t>It would be…</a:t>
            </a:r>
          </a:p>
        </p:txBody>
      </p:sp>
      <p:sp>
        <p:nvSpPr>
          <p:cNvPr id="8" name="Content Placeholder 7"/>
          <p:cNvSpPr>
            <a:spLocks noGrp="1"/>
          </p:cNvSpPr>
          <p:nvPr>
            <p:ph sz="quarter" idx="4"/>
          </p:nvPr>
        </p:nvSpPr>
        <p:spPr/>
        <p:txBody>
          <a:bodyPr/>
          <a:lstStyle/>
          <a:p>
            <a:r>
              <a:rPr lang="en-US" sz="2600" dirty="0"/>
              <a:t>The federal government would give states a lump sum each year for their Medicaid programs.</a:t>
            </a:r>
          </a:p>
          <a:p>
            <a:endParaRPr lang="en-US" dirty="0"/>
          </a:p>
        </p:txBody>
      </p:sp>
    </p:spTree>
    <p:extLst>
      <p:ext uri="{BB962C8B-B14F-4D97-AF65-F5344CB8AC3E}">
        <p14:creationId xmlns:p14="http://schemas.microsoft.com/office/powerpoint/2010/main" val="140527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 Block Grants: </a:t>
            </a:r>
            <a:br>
              <a:rPr lang="en-US" b="1" dirty="0"/>
            </a:br>
            <a:r>
              <a:rPr lang="en-US" dirty="0"/>
              <a:t>How would they work?</a:t>
            </a:r>
          </a:p>
        </p:txBody>
      </p:sp>
      <p:sp>
        <p:nvSpPr>
          <p:cNvPr id="5" name="Text Placeholder 4"/>
          <p:cNvSpPr>
            <a:spLocks noGrp="1"/>
          </p:cNvSpPr>
          <p:nvPr>
            <p:ph type="body" idx="1"/>
          </p:nvPr>
        </p:nvSpPr>
        <p:spPr>
          <a:xfrm>
            <a:off x="1522414" y="1840523"/>
            <a:ext cx="4645152" cy="762000"/>
          </a:xfrm>
        </p:spPr>
        <p:txBody>
          <a:bodyPr>
            <a:normAutofit/>
          </a:bodyPr>
          <a:lstStyle/>
          <a:p>
            <a:pPr algn="ctr"/>
            <a:r>
              <a:rPr lang="en-US" sz="2600" dirty="0"/>
              <a:t>Instead of…</a:t>
            </a:r>
          </a:p>
        </p:txBody>
      </p:sp>
      <p:sp>
        <p:nvSpPr>
          <p:cNvPr id="6" name="Content Placeholder 5"/>
          <p:cNvSpPr>
            <a:spLocks noGrp="1"/>
          </p:cNvSpPr>
          <p:nvPr>
            <p:ph sz="half" idx="2"/>
          </p:nvPr>
        </p:nvSpPr>
        <p:spPr>
          <a:xfrm>
            <a:off x="1522414" y="2678723"/>
            <a:ext cx="4645152" cy="3352800"/>
          </a:xfrm>
        </p:spPr>
        <p:txBody>
          <a:bodyPr>
            <a:normAutofit/>
          </a:bodyPr>
          <a:lstStyle/>
          <a:p>
            <a:r>
              <a:rPr lang="en-US" sz="2600" dirty="0"/>
              <a:t>Everyone who is eligible must be enrolled.</a:t>
            </a:r>
          </a:p>
        </p:txBody>
      </p:sp>
      <p:sp>
        <p:nvSpPr>
          <p:cNvPr id="7" name="Text Placeholder 6"/>
          <p:cNvSpPr>
            <a:spLocks noGrp="1"/>
          </p:cNvSpPr>
          <p:nvPr>
            <p:ph type="body" sz="quarter" idx="3"/>
          </p:nvPr>
        </p:nvSpPr>
        <p:spPr>
          <a:xfrm>
            <a:off x="6478462" y="1840523"/>
            <a:ext cx="4645152" cy="762000"/>
          </a:xfrm>
        </p:spPr>
        <p:txBody>
          <a:bodyPr>
            <a:normAutofit/>
          </a:bodyPr>
          <a:lstStyle/>
          <a:p>
            <a:pPr algn="ctr"/>
            <a:r>
              <a:rPr lang="en-US" sz="2600" dirty="0"/>
              <a:t>It would be…</a:t>
            </a:r>
          </a:p>
        </p:txBody>
      </p:sp>
      <p:sp>
        <p:nvSpPr>
          <p:cNvPr id="8" name="Content Placeholder 7"/>
          <p:cNvSpPr>
            <a:spLocks noGrp="1"/>
          </p:cNvSpPr>
          <p:nvPr>
            <p:ph sz="quarter" idx="4"/>
          </p:nvPr>
        </p:nvSpPr>
        <p:spPr>
          <a:xfrm>
            <a:off x="6478462" y="2678723"/>
            <a:ext cx="4645152" cy="3352800"/>
          </a:xfrm>
        </p:spPr>
        <p:txBody>
          <a:bodyPr/>
          <a:lstStyle/>
          <a:p>
            <a:r>
              <a:rPr lang="en-US" sz="2600" dirty="0"/>
              <a:t>States would be able to cap their enrollment (and would likely need to, because they would have only a fixed amount of money). </a:t>
            </a:r>
          </a:p>
          <a:p>
            <a:endParaRPr lang="en-US" dirty="0"/>
          </a:p>
        </p:txBody>
      </p:sp>
    </p:spTree>
    <p:extLst>
      <p:ext uri="{BB962C8B-B14F-4D97-AF65-F5344CB8AC3E}">
        <p14:creationId xmlns:p14="http://schemas.microsoft.com/office/powerpoint/2010/main" val="271989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Block Grants: </a:t>
            </a:r>
            <a:br>
              <a:rPr lang="en-US" b="1" dirty="0"/>
            </a:br>
            <a:r>
              <a:rPr lang="en-US" dirty="0"/>
              <a:t>How would they work?</a:t>
            </a:r>
          </a:p>
        </p:txBody>
      </p:sp>
      <p:sp>
        <p:nvSpPr>
          <p:cNvPr id="5" name="Text Placeholder 4"/>
          <p:cNvSpPr>
            <a:spLocks noGrp="1"/>
          </p:cNvSpPr>
          <p:nvPr>
            <p:ph type="body" idx="1"/>
          </p:nvPr>
        </p:nvSpPr>
        <p:spPr/>
        <p:txBody>
          <a:bodyPr>
            <a:normAutofit/>
          </a:bodyPr>
          <a:lstStyle/>
          <a:p>
            <a:pPr algn="ctr"/>
            <a:r>
              <a:rPr lang="en-US" sz="2600" dirty="0"/>
              <a:t>Instead of…</a:t>
            </a:r>
          </a:p>
        </p:txBody>
      </p:sp>
      <p:sp>
        <p:nvSpPr>
          <p:cNvPr id="6" name="Content Placeholder 5"/>
          <p:cNvSpPr>
            <a:spLocks noGrp="1"/>
          </p:cNvSpPr>
          <p:nvPr>
            <p:ph sz="half" idx="2"/>
          </p:nvPr>
        </p:nvSpPr>
        <p:spPr/>
        <p:txBody>
          <a:bodyPr>
            <a:normAutofit/>
          </a:bodyPr>
          <a:lstStyle/>
          <a:p>
            <a:r>
              <a:rPr lang="en-US" sz="2600" dirty="0"/>
              <a:t>States are required to cover certain populations and offer certain benefits through Medicaid. </a:t>
            </a:r>
          </a:p>
        </p:txBody>
      </p:sp>
      <p:sp>
        <p:nvSpPr>
          <p:cNvPr id="7" name="Text Placeholder 6"/>
          <p:cNvSpPr>
            <a:spLocks noGrp="1"/>
          </p:cNvSpPr>
          <p:nvPr>
            <p:ph type="body" sz="quarter" idx="3"/>
          </p:nvPr>
        </p:nvSpPr>
        <p:spPr/>
        <p:txBody>
          <a:bodyPr/>
          <a:lstStyle/>
          <a:p>
            <a:pPr algn="ctr"/>
            <a:r>
              <a:rPr lang="en-US" dirty="0"/>
              <a:t>It would be…</a:t>
            </a:r>
          </a:p>
        </p:txBody>
      </p:sp>
      <p:sp>
        <p:nvSpPr>
          <p:cNvPr id="8" name="Content Placeholder 7"/>
          <p:cNvSpPr>
            <a:spLocks noGrp="1"/>
          </p:cNvSpPr>
          <p:nvPr>
            <p:ph sz="quarter" idx="4"/>
          </p:nvPr>
        </p:nvSpPr>
        <p:spPr/>
        <p:txBody>
          <a:bodyPr/>
          <a:lstStyle/>
          <a:p>
            <a:r>
              <a:rPr lang="en-US" sz="2600" dirty="0"/>
              <a:t>States would have more leeway in what their Medicaid programs cover.</a:t>
            </a:r>
          </a:p>
          <a:p>
            <a:endParaRPr lang="en-US" dirty="0"/>
          </a:p>
        </p:txBody>
      </p:sp>
    </p:spTree>
    <p:extLst>
      <p:ext uri="{BB962C8B-B14F-4D97-AF65-F5344CB8AC3E}">
        <p14:creationId xmlns:p14="http://schemas.microsoft.com/office/powerpoint/2010/main" val="34184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33</a:t>
            </a:fld>
            <a:endParaRPr lang="en-US"/>
          </a:p>
        </p:txBody>
      </p:sp>
      <p:sp>
        <p:nvSpPr>
          <p:cNvPr id="3" name="Content Placeholder 2"/>
          <p:cNvSpPr>
            <a:spLocks noGrp="1"/>
          </p:cNvSpPr>
          <p:nvPr>
            <p:ph idx="1"/>
          </p:nvPr>
        </p:nvSpPr>
        <p:spPr/>
        <p:txBody>
          <a:bodyPr>
            <a:normAutofit/>
          </a:bodyPr>
          <a:lstStyle/>
          <a:p>
            <a:pPr>
              <a:lnSpc>
                <a:spcPct val="110000"/>
              </a:lnSpc>
            </a:pPr>
            <a:r>
              <a:rPr lang="en-US" dirty="0"/>
              <a:t>Medicaid is currently block-granted to U.S. Territories, but not to any states. </a:t>
            </a:r>
          </a:p>
          <a:p>
            <a:pPr>
              <a:lnSpc>
                <a:spcPct val="110000"/>
              </a:lnSpc>
            </a:pPr>
            <a:r>
              <a:rPr lang="en-US" dirty="0"/>
              <a:t>By design, block grants would result in slower growth of Medicaid funding over time, i.e. less Medicaid money for states.</a:t>
            </a:r>
          </a:p>
          <a:p>
            <a:pPr>
              <a:lnSpc>
                <a:spcPct val="110000"/>
              </a:lnSpc>
            </a:pPr>
            <a:r>
              <a:rPr lang="en-US" dirty="0"/>
              <a:t>CBO projections and evidence from other programs/places suggest that block grants tend to lead to fewer services, fewer enrollees, or both – and therefore access problems. </a:t>
            </a:r>
          </a:p>
        </p:txBody>
      </p:sp>
      <p:sp>
        <p:nvSpPr>
          <p:cNvPr id="4" name="Title 3"/>
          <p:cNvSpPr>
            <a:spLocks noGrp="1"/>
          </p:cNvSpPr>
          <p:nvPr>
            <p:ph type="title"/>
          </p:nvPr>
        </p:nvSpPr>
        <p:spPr>
          <a:xfrm>
            <a:off x="1667885" y="533400"/>
            <a:ext cx="9296400" cy="685800"/>
          </a:xfrm>
        </p:spPr>
        <p:txBody>
          <a:bodyPr>
            <a:normAutofit fontScale="90000"/>
          </a:bodyPr>
          <a:lstStyle/>
          <a:p>
            <a:r>
              <a:rPr lang="en-US" dirty="0"/>
              <a:t>#1, Block Grants: </a:t>
            </a:r>
            <a:br>
              <a:rPr lang="en-US" dirty="0"/>
            </a:br>
            <a:r>
              <a:rPr lang="en-US" b="0" dirty="0"/>
              <a:t>Where do we stand?</a:t>
            </a:r>
          </a:p>
        </p:txBody>
      </p:sp>
    </p:spTree>
    <p:extLst>
      <p:ext uri="{BB962C8B-B14F-4D97-AF65-F5344CB8AC3E}">
        <p14:creationId xmlns:p14="http://schemas.microsoft.com/office/powerpoint/2010/main" val="209552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34</a:t>
            </a:fld>
            <a:endParaRPr lang="en-US"/>
          </a:p>
        </p:txBody>
      </p:sp>
      <p:sp>
        <p:nvSpPr>
          <p:cNvPr id="3" name="Content Placeholder 2"/>
          <p:cNvSpPr>
            <a:spLocks noGrp="1"/>
          </p:cNvSpPr>
          <p:nvPr>
            <p:ph idx="1"/>
          </p:nvPr>
        </p:nvSpPr>
        <p:spPr>
          <a:xfrm>
            <a:off x="912811" y="1288472"/>
            <a:ext cx="10766571" cy="4648200"/>
          </a:xfrm>
        </p:spPr>
        <p:txBody>
          <a:bodyPr>
            <a:noAutofit/>
          </a:bodyPr>
          <a:lstStyle/>
          <a:p>
            <a:pPr>
              <a:lnSpc>
                <a:spcPct val="100000"/>
              </a:lnSpc>
            </a:pPr>
            <a:r>
              <a:rPr lang="en-US" sz="2400" dirty="0"/>
              <a:t>Instead of the federal government paying an  agreed-upon percentage of the Medicaid spending of each enrollee, with no pre-determined upper limit, the government would pay only up to a fixed amount. Beyond that, the federal government would not contribute to this enrollee’s costs, or contribute at a reduced rate. </a:t>
            </a:r>
          </a:p>
          <a:p>
            <a:pPr>
              <a:lnSpc>
                <a:spcPct val="100000"/>
              </a:lnSpc>
            </a:pPr>
            <a:r>
              <a:rPr lang="en-US" sz="2400" dirty="0"/>
              <a:t>The fixed amount for each state would be calculated based on that state’s average spending per enrollee in an index year (a recent prior year) and its enrollees in a given year. </a:t>
            </a:r>
          </a:p>
          <a:p>
            <a:pPr>
              <a:lnSpc>
                <a:spcPct val="100000"/>
              </a:lnSpc>
            </a:pPr>
            <a:r>
              <a:rPr lang="en-US" sz="2400" dirty="0"/>
              <a:t>The amount would be adjusted for medical inflation in following years. </a:t>
            </a:r>
          </a:p>
          <a:p>
            <a:pPr>
              <a:lnSpc>
                <a:spcPct val="100000"/>
              </a:lnSpc>
            </a:pPr>
            <a:r>
              <a:rPr lang="en-US" sz="2400" dirty="0"/>
              <a:t>As proposed, this method would not accommodate costs in excess of inflation such as those resulting from a higher prevalence of chronic disease or new medical technology. </a:t>
            </a:r>
          </a:p>
        </p:txBody>
      </p:sp>
      <p:sp>
        <p:nvSpPr>
          <p:cNvPr id="4" name="Title 3"/>
          <p:cNvSpPr>
            <a:spLocks noGrp="1"/>
          </p:cNvSpPr>
          <p:nvPr>
            <p:ph type="title"/>
          </p:nvPr>
        </p:nvSpPr>
        <p:spPr>
          <a:xfrm>
            <a:off x="1827213" y="533400"/>
            <a:ext cx="9296400" cy="685800"/>
          </a:xfrm>
        </p:spPr>
        <p:txBody>
          <a:bodyPr>
            <a:normAutofit fontScale="90000"/>
          </a:bodyPr>
          <a:lstStyle/>
          <a:p>
            <a:r>
              <a:rPr lang="en-US" dirty="0"/>
              <a:t>#2, Per-Capita Caps</a:t>
            </a:r>
            <a:br>
              <a:rPr lang="en-US" dirty="0"/>
            </a:br>
            <a:r>
              <a:rPr lang="en-US" b="0" dirty="0"/>
              <a:t>How would they work? </a:t>
            </a:r>
            <a:endParaRPr lang="en-US" dirty="0"/>
          </a:p>
        </p:txBody>
      </p:sp>
    </p:spTree>
    <p:extLst>
      <p:ext uri="{BB962C8B-B14F-4D97-AF65-F5344CB8AC3E}">
        <p14:creationId xmlns:p14="http://schemas.microsoft.com/office/powerpoint/2010/main" val="119499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35</a:t>
            </a:fld>
            <a:endParaRPr lang="en-US"/>
          </a:p>
        </p:txBody>
      </p:sp>
      <p:sp>
        <p:nvSpPr>
          <p:cNvPr id="3" name="Content Placeholder 2"/>
          <p:cNvSpPr>
            <a:spLocks noGrp="1"/>
          </p:cNvSpPr>
          <p:nvPr>
            <p:ph idx="1"/>
          </p:nvPr>
        </p:nvSpPr>
        <p:spPr>
          <a:xfrm>
            <a:off x="912812" y="1087582"/>
            <a:ext cx="10515600" cy="4648200"/>
          </a:xfrm>
        </p:spPr>
        <p:txBody>
          <a:bodyPr>
            <a:noAutofit/>
          </a:bodyPr>
          <a:lstStyle/>
          <a:p>
            <a:pPr>
              <a:lnSpc>
                <a:spcPct val="110000"/>
              </a:lnSpc>
            </a:pPr>
            <a:r>
              <a:rPr lang="en-US" sz="2400" dirty="0"/>
              <a:t>Per-capita caps have not been passed as part of any existing legislation, but may reappear in future legislation. </a:t>
            </a:r>
          </a:p>
          <a:p>
            <a:pPr>
              <a:lnSpc>
                <a:spcPct val="110000"/>
              </a:lnSpc>
            </a:pPr>
            <a:r>
              <a:rPr lang="en-US" sz="2400" dirty="0"/>
              <a:t>The Brookings Institute used the rules of the per-capita cap system proposed in the American Health Care Act (2017, did not pass) to model what would have happened if a cap had passed in 2004 using 2000 as an index year. They determined that by 2011…</a:t>
            </a:r>
          </a:p>
          <a:p>
            <a:pPr lvl="1">
              <a:lnSpc>
                <a:spcPct val="110000"/>
              </a:lnSpc>
            </a:pPr>
            <a:r>
              <a:rPr lang="en-US" sz="2400" dirty="0"/>
              <a:t>More than half of states would have ended up with much lower Medicaid funding. </a:t>
            </a:r>
          </a:p>
          <a:p>
            <a:pPr lvl="1">
              <a:lnSpc>
                <a:spcPct val="110000"/>
              </a:lnSpc>
            </a:pPr>
            <a:r>
              <a:rPr lang="en-US" sz="2400" dirty="0"/>
              <a:t>Because of the design of the program, no states would have ended up with higher Medicaid funding. </a:t>
            </a:r>
          </a:p>
          <a:p>
            <a:pPr lvl="1">
              <a:lnSpc>
                <a:spcPct val="110000"/>
              </a:lnSpc>
            </a:pPr>
            <a:r>
              <a:rPr lang="en-US" sz="2400" dirty="0"/>
              <a:t>The states that spent the least per enrollee already were the most likely to see reductions in Medicaid spending. </a:t>
            </a:r>
          </a:p>
        </p:txBody>
      </p:sp>
      <p:sp>
        <p:nvSpPr>
          <p:cNvPr id="4" name="Title 3"/>
          <p:cNvSpPr>
            <a:spLocks noGrp="1"/>
          </p:cNvSpPr>
          <p:nvPr>
            <p:ph type="title"/>
          </p:nvPr>
        </p:nvSpPr>
        <p:spPr>
          <a:xfrm>
            <a:off x="1827213" y="533400"/>
            <a:ext cx="9296400" cy="685800"/>
          </a:xfrm>
        </p:spPr>
        <p:txBody>
          <a:bodyPr>
            <a:normAutofit fontScale="90000"/>
          </a:bodyPr>
          <a:lstStyle/>
          <a:p>
            <a:r>
              <a:rPr lang="en-US" dirty="0"/>
              <a:t>#2, Per-Capita Caps</a:t>
            </a:r>
            <a:br>
              <a:rPr lang="en-US" dirty="0"/>
            </a:br>
            <a:r>
              <a:rPr lang="en-US" b="0" dirty="0"/>
              <a:t>Where do we stand? </a:t>
            </a:r>
            <a:endParaRPr lang="en-US" dirty="0"/>
          </a:p>
        </p:txBody>
      </p:sp>
    </p:spTree>
    <p:extLst>
      <p:ext uri="{BB962C8B-B14F-4D97-AF65-F5344CB8AC3E}">
        <p14:creationId xmlns:p14="http://schemas.microsoft.com/office/powerpoint/2010/main" val="32790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36</a:t>
            </a:fld>
            <a:endParaRPr lang="en-US"/>
          </a:p>
        </p:txBody>
      </p:sp>
      <p:sp>
        <p:nvSpPr>
          <p:cNvPr id="3" name="Content Placeholder 2"/>
          <p:cNvSpPr>
            <a:spLocks noGrp="1"/>
          </p:cNvSpPr>
          <p:nvPr>
            <p:ph idx="1"/>
          </p:nvPr>
        </p:nvSpPr>
        <p:spPr>
          <a:xfrm>
            <a:off x="704992" y="1187449"/>
            <a:ext cx="10995171" cy="5257800"/>
          </a:xfrm>
        </p:spPr>
        <p:txBody>
          <a:bodyPr>
            <a:noAutofit/>
          </a:bodyPr>
          <a:lstStyle/>
          <a:p>
            <a:pPr>
              <a:lnSpc>
                <a:spcPct val="120000"/>
              </a:lnSpc>
              <a:spcBef>
                <a:spcPts val="600"/>
              </a:spcBef>
            </a:pPr>
            <a:r>
              <a:rPr lang="en-US" sz="2200" dirty="0"/>
              <a:t>In January 2018, CMS indicated its desire to “assist states in their efforts to improve Medicaid enrollee health and well-being through incentivizing work and community engagement.” </a:t>
            </a:r>
          </a:p>
          <a:p>
            <a:pPr>
              <a:lnSpc>
                <a:spcPct val="120000"/>
              </a:lnSpc>
              <a:spcBef>
                <a:spcPts val="600"/>
              </a:spcBef>
            </a:pPr>
            <a:r>
              <a:rPr lang="en-US" sz="2200" dirty="0"/>
              <a:t>The specifics vary by state, but in all approved waivers so far, Medicaid enrollees are required to spend 20 hours per week or 80 hours per month on one or more of the following: working, looking for work, training for work, going to school, or community service. </a:t>
            </a:r>
          </a:p>
          <a:p>
            <a:pPr>
              <a:lnSpc>
                <a:spcPct val="120000"/>
              </a:lnSpc>
              <a:spcBef>
                <a:spcPts val="600"/>
              </a:spcBef>
            </a:pPr>
            <a:r>
              <a:rPr lang="en-US" sz="2200" dirty="0"/>
              <a:t>Enrollees are exempt if they are “medically frail,” are SSI-verified as work-disabled, or are caring for a dependent child.</a:t>
            </a:r>
          </a:p>
          <a:p>
            <a:pPr>
              <a:lnSpc>
                <a:spcPct val="120000"/>
              </a:lnSpc>
              <a:spcBef>
                <a:spcPts val="600"/>
              </a:spcBef>
            </a:pPr>
            <a:r>
              <a:rPr lang="en-US" sz="2200" dirty="0"/>
              <a:t>In some states, if you fail to meet the requirement in one month, you are locked out of your Medicaid coverage until the next month. In Arkansas, if you fail to meet the requirement for three months, you are locked out of your Medicaid coverage until the next coverage year starts.</a:t>
            </a:r>
          </a:p>
          <a:p>
            <a:pPr lvl="1">
              <a:lnSpc>
                <a:spcPct val="120000"/>
              </a:lnSpc>
              <a:spcBef>
                <a:spcPts val="600"/>
              </a:spcBef>
            </a:pPr>
            <a:endParaRPr lang="en-US" altLang="en-US" sz="2200" dirty="0">
              <a:cs typeface="Arial" panose="020B0604020202020204" pitchFamily="34" charset="0"/>
            </a:endParaRPr>
          </a:p>
        </p:txBody>
      </p:sp>
      <p:sp>
        <p:nvSpPr>
          <p:cNvPr id="4" name="Title 3"/>
          <p:cNvSpPr>
            <a:spLocks noGrp="1"/>
          </p:cNvSpPr>
          <p:nvPr>
            <p:ph type="title"/>
          </p:nvPr>
        </p:nvSpPr>
        <p:spPr>
          <a:xfrm>
            <a:off x="1827213" y="501649"/>
            <a:ext cx="9296400" cy="685800"/>
          </a:xfrm>
        </p:spPr>
        <p:txBody>
          <a:bodyPr>
            <a:normAutofit fontScale="90000"/>
          </a:bodyPr>
          <a:lstStyle/>
          <a:p>
            <a:r>
              <a:rPr lang="en-US" dirty="0"/>
              <a:t>#3, Medicaid Work Requirements</a:t>
            </a:r>
            <a:br>
              <a:rPr lang="en-US" dirty="0"/>
            </a:br>
            <a:r>
              <a:rPr lang="en-US" b="0" dirty="0"/>
              <a:t>How do they work?</a:t>
            </a:r>
            <a:endParaRPr lang="en-US" dirty="0"/>
          </a:p>
        </p:txBody>
      </p:sp>
    </p:spTree>
    <p:extLst>
      <p:ext uri="{BB962C8B-B14F-4D97-AF65-F5344CB8AC3E}">
        <p14:creationId xmlns:p14="http://schemas.microsoft.com/office/powerpoint/2010/main" val="119977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37</a:t>
            </a:fld>
            <a:endParaRPr lang="en-US"/>
          </a:p>
        </p:txBody>
      </p:sp>
      <p:sp>
        <p:nvSpPr>
          <p:cNvPr id="3" name="Content Placeholder 2"/>
          <p:cNvSpPr>
            <a:spLocks noGrp="1"/>
          </p:cNvSpPr>
          <p:nvPr>
            <p:ph idx="1"/>
          </p:nvPr>
        </p:nvSpPr>
        <p:spPr>
          <a:xfrm>
            <a:off x="684212" y="1271954"/>
            <a:ext cx="10995170" cy="4900246"/>
          </a:xfrm>
        </p:spPr>
        <p:txBody>
          <a:bodyPr>
            <a:noAutofit/>
          </a:bodyPr>
          <a:lstStyle/>
          <a:p>
            <a:pPr>
              <a:lnSpc>
                <a:spcPct val="120000"/>
              </a:lnSpc>
            </a:pPr>
            <a:r>
              <a:rPr lang="en-US" sz="2400" dirty="0"/>
              <a:t>Some argue that work requirements will not directly affect Medicaid recipients with disabilities because of the exemptions for people already receiving SSI for disability or who are “medically frail.” </a:t>
            </a:r>
          </a:p>
          <a:p>
            <a:pPr>
              <a:lnSpc>
                <a:spcPct val="120000"/>
              </a:lnSpc>
            </a:pPr>
            <a:r>
              <a:rPr lang="en-US" sz="2400" dirty="0"/>
              <a:t>In reality, about half of Medicaid recipients who have disabilities are not receiving SSI (47-64% depending on the state) for various reasons:</a:t>
            </a:r>
          </a:p>
          <a:p>
            <a:pPr lvl="1">
              <a:lnSpc>
                <a:spcPct val="120000"/>
              </a:lnSpc>
            </a:pPr>
            <a:r>
              <a:rPr lang="en-US" sz="2400" dirty="0"/>
              <a:t>They are already working, but need health insurance – often because they are working part-time or seasonally. </a:t>
            </a:r>
          </a:p>
          <a:p>
            <a:pPr lvl="1">
              <a:lnSpc>
                <a:spcPct val="120000"/>
              </a:lnSpc>
            </a:pPr>
            <a:r>
              <a:rPr lang="en-US" sz="2400" dirty="0"/>
              <a:t>They have a disability, but used a non-disability route of eligibility for Medicaid (such as being a single parent). </a:t>
            </a:r>
          </a:p>
          <a:p>
            <a:pPr lvl="1">
              <a:lnSpc>
                <a:spcPct val="120000"/>
              </a:lnSpc>
            </a:pPr>
            <a:r>
              <a:rPr lang="en-US" sz="2400" dirty="0"/>
              <a:t>They have a disability, but have not been/cannot be assessed as such by a healthcare professional using the stringent SSI standards.</a:t>
            </a:r>
          </a:p>
        </p:txBody>
      </p:sp>
      <p:sp>
        <p:nvSpPr>
          <p:cNvPr id="4" name="Title 3"/>
          <p:cNvSpPr>
            <a:spLocks noGrp="1"/>
          </p:cNvSpPr>
          <p:nvPr>
            <p:ph type="title"/>
          </p:nvPr>
        </p:nvSpPr>
        <p:spPr>
          <a:xfrm>
            <a:off x="1331912" y="685800"/>
            <a:ext cx="9296400" cy="685800"/>
          </a:xfrm>
        </p:spPr>
        <p:txBody>
          <a:bodyPr>
            <a:normAutofit fontScale="90000"/>
          </a:bodyPr>
          <a:lstStyle/>
          <a:p>
            <a:r>
              <a:rPr lang="en-US" dirty="0"/>
              <a:t>#3, Medicaid Work Requirements</a:t>
            </a:r>
            <a:br>
              <a:rPr lang="en-US" dirty="0"/>
            </a:br>
            <a:r>
              <a:rPr lang="en-US" b="0" dirty="0"/>
              <a:t>Where do we stand? </a:t>
            </a:r>
            <a:endParaRPr lang="en-US" dirty="0"/>
          </a:p>
        </p:txBody>
      </p:sp>
    </p:spTree>
    <p:extLst>
      <p:ext uri="{BB962C8B-B14F-4D97-AF65-F5344CB8AC3E}">
        <p14:creationId xmlns:p14="http://schemas.microsoft.com/office/powerpoint/2010/main" val="26634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38</a:t>
            </a:fld>
            <a:endParaRPr lang="en-US"/>
          </a:p>
        </p:txBody>
      </p:sp>
      <p:sp>
        <p:nvSpPr>
          <p:cNvPr id="3" name="Content Placeholder 2"/>
          <p:cNvSpPr>
            <a:spLocks noGrp="1"/>
          </p:cNvSpPr>
          <p:nvPr>
            <p:ph idx="1"/>
          </p:nvPr>
        </p:nvSpPr>
        <p:spPr>
          <a:xfrm>
            <a:off x="912812" y="1371599"/>
            <a:ext cx="10515600" cy="4947139"/>
          </a:xfrm>
        </p:spPr>
        <p:txBody>
          <a:bodyPr>
            <a:normAutofit/>
          </a:bodyPr>
          <a:lstStyle/>
          <a:p>
            <a:pPr>
              <a:lnSpc>
                <a:spcPct val="120000"/>
              </a:lnSpc>
            </a:pPr>
            <a:r>
              <a:rPr lang="en-US" sz="2400" dirty="0"/>
              <a:t>As of August 29, 2018, four states had proposed using 1115 waivers to add work requirements to their Medicaid programs.</a:t>
            </a:r>
          </a:p>
          <a:p>
            <a:pPr lvl="1">
              <a:lnSpc>
                <a:spcPct val="120000"/>
              </a:lnSpc>
            </a:pPr>
            <a:r>
              <a:rPr lang="en-US" sz="2400" dirty="0"/>
              <a:t>As of this writing, Kentucky’s work requirement program was blocked by a lawsuit and court decision.</a:t>
            </a:r>
          </a:p>
          <a:p>
            <a:pPr lvl="1">
              <a:lnSpc>
                <a:spcPct val="120000"/>
              </a:lnSpc>
            </a:pPr>
            <a:r>
              <a:rPr lang="en-US" sz="2400" dirty="0"/>
              <a:t>3 states have had their waivers approved by HHS (Indiana, Arkansas, and New Hampshire).</a:t>
            </a:r>
          </a:p>
          <a:p>
            <a:pPr lvl="1">
              <a:lnSpc>
                <a:spcPct val="120000"/>
              </a:lnSpc>
            </a:pPr>
            <a:r>
              <a:rPr lang="en-US" sz="2400" dirty="0"/>
              <a:t>8 states have waivers under review (Maine, Ohio, Mississippi, Wisconsin, South Dakota, Kansas, Utah, and Arizona).  </a:t>
            </a:r>
          </a:p>
        </p:txBody>
      </p:sp>
      <p:sp>
        <p:nvSpPr>
          <p:cNvPr id="4" name="Title 3"/>
          <p:cNvSpPr>
            <a:spLocks noGrp="1"/>
          </p:cNvSpPr>
          <p:nvPr>
            <p:ph type="title"/>
          </p:nvPr>
        </p:nvSpPr>
        <p:spPr>
          <a:xfrm>
            <a:off x="1331912" y="685800"/>
            <a:ext cx="9296400" cy="685800"/>
          </a:xfrm>
        </p:spPr>
        <p:txBody>
          <a:bodyPr>
            <a:normAutofit fontScale="90000"/>
          </a:bodyPr>
          <a:lstStyle/>
          <a:p>
            <a:r>
              <a:rPr lang="en-US" dirty="0"/>
              <a:t>#3, Medicaid Work Requirements</a:t>
            </a:r>
            <a:br>
              <a:rPr lang="en-US" dirty="0"/>
            </a:br>
            <a:r>
              <a:rPr lang="en-US" b="0" dirty="0"/>
              <a:t>Where do we stand? </a:t>
            </a:r>
            <a:endParaRPr lang="en-US" dirty="0"/>
          </a:p>
        </p:txBody>
      </p:sp>
    </p:spTree>
    <p:extLst>
      <p:ext uri="{BB962C8B-B14F-4D97-AF65-F5344CB8AC3E}">
        <p14:creationId xmlns:p14="http://schemas.microsoft.com/office/powerpoint/2010/main" val="182823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39</a:t>
            </a:fld>
            <a:endParaRPr lang="en-US"/>
          </a:p>
        </p:txBody>
      </p:sp>
      <p:sp>
        <p:nvSpPr>
          <p:cNvPr id="3" name="Content Placeholder 2"/>
          <p:cNvSpPr>
            <a:spLocks noGrp="1"/>
          </p:cNvSpPr>
          <p:nvPr>
            <p:ph idx="1"/>
          </p:nvPr>
        </p:nvSpPr>
        <p:spPr>
          <a:xfrm>
            <a:off x="912812" y="1371599"/>
            <a:ext cx="10515600" cy="4947139"/>
          </a:xfrm>
        </p:spPr>
        <p:txBody>
          <a:bodyPr>
            <a:normAutofit lnSpcReduction="10000"/>
          </a:bodyPr>
          <a:lstStyle/>
          <a:p>
            <a:pPr>
              <a:lnSpc>
                <a:spcPct val="120000"/>
              </a:lnSpc>
            </a:pPr>
            <a:r>
              <a:rPr lang="en-US" sz="2400" dirty="0"/>
              <a:t>Many questions remain about how work requirement programs will address their population with disabilities: </a:t>
            </a:r>
          </a:p>
          <a:p>
            <a:pPr lvl="1">
              <a:lnSpc>
                <a:spcPct val="120000"/>
              </a:lnSpc>
            </a:pPr>
            <a:r>
              <a:rPr lang="en-US" sz="2400" dirty="0"/>
              <a:t>How do they plan to staff, fund, and administer the complex system of assessments, documentations, and appeals?</a:t>
            </a:r>
          </a:p>
          <a:p>
            <a:pPr lvl="1">
              <a:lnSpc>
                <a:spcPct val="120000"/>
              </a:lnSpc>
            </a:pPr>
            <a:r>
              <a:rPr lang="en-US" sz="2400" dirty="0"/>
              <a:t>Will they design an exemption pathway for the many people with disabilities who do not meet the medically fragile or SSI disability criteria? </a:t>
            </a:r>
          </a:p>
          <a:p>
            <a:pPr lvl="1">
              <a:lnSpc>
                <a:spcPct val="120000"/>
              </a:lnSpc>
            </a:pPr>
            <a:r>
              <a:rPr lang="en-US" altLang="en-US" sz="2400" dirty="0">
                <a:cs typeface="Arial" panose="020B0604020202020204" pitchFamily="34" charset="0"/>
              </a:rPr>
              <a:t>CMS guidance is explicit in that states may not use federal Medicaid funds for support services to help people overcome barriers to work. </a:t>
            </a:r>
            <a:r>
              <a:rPr lang="en-US" sz="2400" dirty="0"/>
              <a:t>What resources will states provide to people with disabilities who require accommodations/support to work? </a:t>
            </a:r>
          </a:p>
          <a:p>
            <a:pPr lvl="1">
              <a:lnSpc>
                <a:spcPct val="120000"/>
              </a:lnSpc>
            </a:pPr>
            <a:endParaRPr lang="en-US" sz="2000" dirty="0"/>
          </a:p>
        </p:txBody>
      </p:sp>
      <p:sp>
        <p:nvSpPr>
          <p:cNvPr id="4" name="Title 3"/>
          <p:cNvSpPr>
            <a:spLocks noGrp="1"/>
          </p:cNvSpPr>
          <p:nvPr>
            <p:ph type="title"/>
          </p:nvPr>
        </p:nvSpPr>
        <p:spPr>
          <a:xfrm>
            <a:off x="1331912" y="685800"/>
            <a:ext cx="9296400" cy="685800"/>
          </a:xfrm>
        </p:spPr>
        <p:txBody>
          <a:bodyPr>
            <a:normAutofit fontScale="90000"/>
          </a:bodyPr>
          <a:lstStyle/>
          <a:p>
            <a:r>
              <a:rPr lang="en-US" dirty="0"/>
              <a:t>#3, Medicaid Work Requirements</a:t>
            </a:r>
            <a:br>
              <a:rPr lang="en-US" dirty="0"/>
            </a:br>
            <a:r>
              <a:rPr lang="en-US" b="0" dirty="0"/>
              <a:t>Where do we stand? </a:t>
            </a:r>
            <a:endParaRPr lang="en-US" dirty="0"/>
          </a:p>
        </p:txBody>
      </p:sp>
    </p:spTree>
    <p:extLst>
      <p:ext uri="{BB962C8B-B14F-4D97-AF65-F5344CB8AC3E}">
        <p14:creationId xmlns:p14="http://schemas.microsoft.com/office/powerpoint/2010/main" val="28664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3133" y="1531726"/>
            <a:ext cx="9296400" cy="982873"/>
          </a:xfrm>
        </p:spPr>
        <p:txBody>
          <a:bodyPr>
            <a:noAutofit/>
          </a:bodyPr>
          <a:lstStyle/>
          <a:p>
            <a:pPr algn="ctr"/>
            <a:r>
              <a:rPr lang="en-US" sz="3600" dirty="0"/>
              <a:t>The Collaborative on Health Reform and Independent Living (CHRIL)</a:t>
            </a:r>
            <a:br>
              <a:rPr lang="en-US" sz="1200" dirty="0"/>
            </a:br>
            <a:br>
              <a:rPr lang="en-US" sz="1200" dirty="0"/>
            </a:br>
            <a:r>
              <a:rPr lang="en-US" sz="2400" dirty="0"/>
              <a:t>October 1, 2015 – September 30, 2020</a:t>
            </a:r>
            <a:endParaRPr lang="en-US" sz="3600" dirty="0"/>
          </a:p>
        </p:txBody>
      </p:sp>
      <p:sp>
        <p:nvSpPr>
          <p:cNvPr id="4" name="Content Placeholder 3"/>
          <p:cNvSpPr>
            <a:spLocks noGrp="1"/>
          </p:cNvSpPr>
          <p:nvPr>
            <p:ph idx="1"/>
          </p:nvPr>
        </p:nvSpPr>
        <p:spPr>
          <a:xfrm>
            <a:off x="989012" y="3505200"/>
            <a:ext cx="10667279" cy="4038600"/>
          </a:xfrm>
        </p:spPr>
        <p:txBody>
          <a:bodyPr>
            <a:noAutofit/>
          </a:bodyPr>
          <a:lstStyle/>
          <a:p>
            <a:pPr marL="0" indent="0">
              <a:buNone/>
            </a:pPr>
            <a:r>
              <a:rPr lang="en-US" sz="3200" dirty="0">
                <a:solidFill>
                  <a:schemeClr val="accent1">
                    <a:lumMod val="75000"/>
                  </a:schemeClr>
                </a:solidFill>
              </a:rPr>
              <a:t>Objective</a:t>
            </a:r>
            <a:r>
              <a:rPr lang="en-US" sz="3200" dirty="0"/>
              <a:t>: To discover and share essential information and research findings regarding how health reforms affect working-age adults with disabilities.</a:t>
            </a:r>
          </a:p>
          <a:p>
            <a:pPr marL="0" indent="0">
              <a:buNone/>
            </a:pPr>
            <a:endParaRPr lang="en-US" sz="2800" dirty="0"/>
          </a:p>
        </p:txBody>
      </p:sp>
      <p:sp>
        <p:nvSpPr>
          <p:cNvPr id="3" name="Slide Number Placeholder 2"/>
          <p:cNvSpPr>
            <a:spLocks noGrp="1"/>
          </p:cNvSpPr>
          <p:nvPr>
            <p:ph type="sldNum" sz="quarter" idx="12"/>
          </p:nvPr>
        </p:nvSpPr>
        <p:spPr/>
        <p:txBody>
          <a:bodyPr/>
          <a:lstStyle/>
          <a:p>
            <a:fld id="{E5137D0E-4A4F-4307-8994-C1891D747D59}" type="slidenum">
              <a:rPr lang="en-US" smtClean="0"/>
              <a:t>4</a:t>
            </a:fld>
            <a:endParaRPr lang="en-US"/>
          </a:p>
        </p:txBody>
      </p:sp>
      <p:sp>
        <p:nvSpPr>
          <p:cNvPr id="6" name="Footer Placeholder 6"/>
          <p:cNvSpPr>
            <a:spLocks noGrp="1"/>
          </p:cNvSpPr>
          <p:nvPr>
            <p:ph type="ftr" sz="quarter" idx="11"/>
          </p:nvPr>
        </p:nvSpPr>
        <p:spPr>
          <a:xfrm>
            <a:off x="760412" y="6248400"/>
            <a:ext cx="3352800" cy="3048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06874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137D0E-4A4F-4307-8994-C1891D747D59}" type="slidenum">
              <a:rPr lang="en-US" smtClean="0"/>
              <a:t>40</a:t>
            </a:fld>
            <a:endParaRPr lang="en-US"/>
          </a:p>
        </p:txBody>
      </p:sp>
      <p:sp>
        <p:nvSpPr>
          <p:cNvPr id="3" name="Content Placeholder 2"/>
          <p:cNvSpPr>
            <a:spLocks noGrp="1"/>
          </p:cNvSpPr>
          <p:nvPr>
            <p:ph idx="1"/>
          </p:nvPr>
        </p:nvSpPr>
        <p:spPr>
          <a:xfrm>
            <a:off x="912812" y="1371599"/>
            <a:ext cx="10515600" cy="5073649"/>
          </a:xfrm>
        </p:spPr>
        <p:txBody>
          <a:bodyPr>
            <a:normAutofit fontScale="85000" lnSpcReduction="10000"/>
          </a:bodyPr>
          <a:lstStyle/>
          <a:p>
            <a:pPr lvl="1">
              <a:lnSpc>
                <a:spcPct val="110000"/>
              </a:lnSpc>
            </a:pPr>
            <a:r>
              <a:rPr lang="en-US" b="1" dirty="0"/>
              <a:t>Block grants </a:t>
            </a:r>
            <a:r>
              <a:rPr lang="en-US" dirty="0"/>
              <a:t>and </a:t>
            </a:r>
            <a:r>
              <a:rPr lang="en-US" b="1" dirty="0"/>
              <a:t>per-capita caps </a:t>
            </a:r>
            <a:r>
              <a:rPr lang="en-US" dirty="0"/>
              <a:t>both involve giving states a fixed amount of Medicaid funding based on their previous spending. </a:t>
            </a:r>
          </a:p>
          <a:p>
            <a:pPr lvl="2">
              <a:lnSpc>
                <a:spcPct val="110000"/>
              </a:lnSpc>
            </a:pPr>
            <a:r>
              <a:rPr lang="en-US" dirty="0"/>
              <a:t>Both are intended to result in reduced Medicaid spending.</a:t>
            </a:r>
          </a:p>
          <a:p>
            <a:pPr lvl="2">
              <a:lnSpc>
                <a:spcPct val="110000"/>
              </a:lnSpc>
            </a:pPr>
            <a:r>
              <a:rPr lang="en-US" dirty="0"/>
              <a:t>Neither is currently law (except block grants in US territories).</a:t>
            </a:r>
          </a:p>
          <a:p>
            <a:pPr lvl="1">
              <a:lnSpc>
                <a:spcPct val="110000"/>
              </a:lnSpc>
            </a:pPr>
            <a:r>
              <a:rPr lang="en-US" dirty="0"/>
              <a:t>1115 waivers allow states to add </a:t>
            </a:r>
            <a:r>
              <a:rPr lang="en-US" b="1" dirty="0"/>
              <a:t>work requirements </a:t>
            </a:r>
            <a:r>
              <a:rPr lang="en-US" dirty="0"/>
              <a:t>to their Medicaid programs.</a:t>
            </a:r>
          </a:p>
          <a:p>
            <a:pPr lvl="2">
              <a:lnSpc>
                <a:spcPct val="110000"/>
              </a:lnSpc>
            </a:pPr>
            <a:r>
              <a:rPr lang="en-US" dirty="0"/>
              <a:t>3 states have added them, 8 more are trying to, and 1 is blocked by the courts at present. </a:t>
            </a:r>
          </a:p>
          <a:p>
            <a:pPr lvl="2">
              <a:lnSpc>
                <a:spcPct val="110000"/>
              </a:lnSpc>
            </a:pPr>
            <a:r>
              <a:rPr lang="en-US" dirty="0"/>
              <a:t>Although states have tried to exempt people with disabilities from work requirements, many people with disabilities will still be affected. </a:t>
            </a:r>
          </a:p>
          <a:p>
            <a:pPr lvl="2">
              <a:lnSpc>
                <a:spcPct val="110000"/>
              </a:lnSpc>
            </a:pPr>
            <a:r>
              <a:rPr lang="en-US" dirty="0"/>
              <a:t>As matters currently stand, there are many people with disabilities who are not exempt from the work requirement based on how the waivers are set up. </a:t>
            </a:r>
          </a:p>
          <a:p>
            <a:pPr marL="0" indent="0">
              <a:lnSpc>
                <a:spcPct val="110000"/>
              </a:lnSpc>
              <a:buNone/>
            </a:pPr>
            <a:endParaRPr lang="en-US" sz="2000" dirty="0"/>
          </a:p>
        </p:txBody>
      </p:sp>
      <p:sp>
        <p:nvSpPr>
          <p:cNvPr id="4" name="Title 3"/>
          <p:cNvSpPr>
            <a:spLocks noGrp="1"/>
          </p:cNvSpPr>
          <p:nvPr>
            <p:ph type="title"/>
          </p:nvPr>
        </p:nvSpPr>
        <p:spPr/>
        <p:txBody>
          <a:bodyPr/>
          <a:lstStyle/>
          <a:p>
            <a:r>
              <a:rPr lang="en-US" dirty="0"/>
              <a:t>One-Slide Recap:</a:t>
            </a:r>
          </a:p>
        </p:txBody>
      </p:sp>
    </p:spTree>
    <p:extLst>
      <p:ext uri="{BB962C8B-B14F-4D97-AF65-F5344CB8AC3E}">
        <p14:creationId xmlns:p14="http://schemas.microsoft.com/office/powerpoint/2010/main" val="150368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41</a:t>
            </a:fld>
            <a:endParaRPr lang="en-US"/>
          </a:p>
        </p:txBody>
      </p:sp>
      <p:sp>
        <p:nvSpPr>
          <p:cNvPr id="6" name="Title 5"/>
          <p:cNvSpPr>
            <a:spLocks noGrp="1"/>
          </p:cNvSpPr>
          <p:nvPr>
            <p:ph type="title"/>
          </p:nvPr>
        </p:nvSpPr>
        <p:spPr>
          <a:xfrm>
            <a:off x="1370012" y="3022051"/>
            <a:ext cx="9601200" cy="2335946"/>
          </a:xfrm>
        </p:spPr>
        <p:txBody>
          <a:bodyPr>
            <a:noAutofit/>
          </a:bodyPr>
          <a:lstStyle/>
          <a:p>
            <a:pPr algn="ctr"/>
            <a:br>
              <a:rPr lang="en-US" dirty="0"/>
            </a:br>
            <a:br>
              <a:rPr lang="en-US" dirty="0"/>
            </a:br>
            <a:r>
              <a:rPr lang="en-US" dirty="0"/>
              <a:t>Davi Kallman</a:t>
            </a:r>
            <a:br>
              <a:rPr lang="en-US" dirty="0"/>
            </a:br>
            <a:r>
              <a:rPr lang="en-US" dirty="0"/>
              <a:t>Washington State University</a:t>
            </a:r>
            <a:br>
              <a:rPr lang="en-US" dirty="0"/>
            </a:br>
            <a:endParaRPr lang="en-US" dirty="0"/>
          </a:p>
        </p:txBody>
      </p:sp>
      <p:sp>
        <p:nvSpPr>
          <p:cNvPr id="5" name="Footer Placeholder 6"/>
          <p:cNvSpPr>
            <a:spLocks noGrp="1"/>
          </p:cNvSpPr>
          <p:nvPr>
            <p:ph type="ftr" sz="quarter" idx="11"/>
          </p:nvPr>
        </p:nvSpPr>
        <p:spPr>
          <a:xfrm>
            <a:off x="836612" y="6324600"/>
            <a:ext cx="4191000" cy="152400"/>
          </a:xfrm>
        </p:spPr>
        <p:txBody>
          <a:bodyPr/>
          <a:lstStyle/>
          <a:p>
            <a:r>
              <a:rPr lang="en-US" dirty="0"/>
              <a:t>CHRIL-Collaborative on Health Reform and Independent Living</a:t>
            </a:r>
          </a:p>
        </p:txBody>
      </p:sp>
      <p:pic>
        <p:nvPicPr>
          <p:cNvPr id="4" name="Picture 3">
            <a:extLst>
              <a:ext uri="{FF2B5EF4-FFF2-40B4-BE49-F238E27FC236}">
                <a16:creationId xmlns:a16="http://schemas.microsoft.com/office/drawing/2014/main" id="{C67D3331-C6D3-BA46-931B-32EC5C182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866" y="789802"/>
            <a:ext cx="7970323" cy="2762822"/>
          </a:xfrm>
          <a:prstGeom prst="rect">
            <a:avLst/>
          </a:prstGeom>
        </p:spPr>
      </p:pic>
    </p:spTree>
    <p:extLst>
      <p:ext uri="{BB962C8B-B14F-4D97-AF65-F5344CB8AC3E}">
        <p14:creationId xmlns:p14="http://schemas.microsoft.com/office/powerpoint/2010/main" val="87902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B68D97-7504-CA45-BF05-56EBFA97956F}"/>
              </a:ext>
            </a:extLst>
          </p:cNvPr>
          <p:cNvSpPr>
            <a:spLocks noGrp="1"/>
          </p:cNvSpPr>
          <p:nvPr>
            <p:ph type="sldNum" sz="quarter" idx="12"/>
          </p:nvPr>
        </p:nvSpPr>
        <p:spPr/>
        <p:txBody>
          <a:bodyPr/>
          <a:lstStyle/>
          <a:p>
            <a:fld id="{E5137D0E-4A4F-4307-8994-C1891D747D59}" type="slidenum">
              <a:rPr lang="en-US" smtClean="0"/>
              <a:t>42</a:t>
            </a:fld>
            <a:endParaRPr lang="en-US"/>
          </a:p>
        </p:txBody>
      </p:sp>
      <p:sp>
        <p:nvSpPr>
          <p:cNvPr id="5" name="Title 4">
            <a:extLst>
              <a:ext uri="{FF2B5EF4-FFF2-40B4-BE49-F238E27FC236}">
                <a16:creationId xmlns:a16="http://schemas.microsoft.com/office/drawing/2014/main" id="{CBD47737-119D-6243-B694-C641C5A1F4B8}"/>
              </a:ext>
            </a:extLst>
          </p:cNvPr>
          <p:cNvSpPr>
            <a:spLocks noGrp="1"/>
          </p:cNvSpPr>
          <p:nvPr>
            <p:ph type="title"/>
          </p:nvPr>
        </p:nvSpPr>
        <p:spPr/>
        <p:txBody>
          <a:bodyPr/>
          <a:lstStyle/>
          <a:p>
            <a:r>
              <a:rPr lang="en-US" dirty="0"/>
              <a:t>Project objective and background:</a:t>
            </a:r>
          </a:p>
        </p:txBody>
      </p:sp>
      <p:sp>
        <p:nvSpPr>
          <p:cNvPr id="4" name="Content Placeholder 2">
            <a:extLst>
              <a:ext uri="{FF2B5EF4-FFF2-40B4-BE49-F238E27FC236}">
                <a16:creationId xmlns:a16="http://schemas.microsoft.com/office/drawing/2014/main" id="{84866001-483C-6B40-A146-9480FB268EEB}"/>
              </a:ext>
            </a:extLst>
          </p:cNvPr>
          <p:cNvSpPr txBox="1">
            <a:spLocks/>
          </p:cNvSpPr>
          <p:nvPr/>
        </p:nvSpPr>
        <p:spPr>
          <a:xfrm>
            <a:off x="912812" y="1371600"/>
            <a:ext cx="10058400" cy="5486400"/>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r>
              <a:rPr lang="en-US" sz="2400" dirty="0"/>
              <a:t>To document and share the personal experiences of people with disabilities as they respond to changes in the US health care system.</a:t>
            </a:r>
          </a:p>
          <a:p>
            <a:r>
              <a:rPr lang="en-US" sz="2400" dirty="0"/>
              <a:t>These narratives will be included in a virtual “story bank” for use on the Collaborative on Health Reform and Independent Living (CHRIL) web pages, and possibly for promotional materials and conference presentations.</a:t>
            </a:r>
          </a:p>
          <a:p>
            <a:r>
              <a:rPr lang="en-US" sz="2400" dirty="0"/>
              <a:t>While the CHRIL devotes significant time to knowledge translation, our research findings to date have not been widely used in disability advocacy efforts.</a:t>
            </a:r>
          </a:p>
          <a:p>
            <a:r>
              <a:rPr lang="en-US" sz="2400" dirty="0"/>
              <a:t>The </a:t>
            </a:r>
            <a:r>
              <a:rPr lang="en-US" sz="2400" i="1" dirty="0"/>
              <a:t>Disabilities Stories Project</a:t>
            </a:r>
            <a:r>
              <a:rPr lang="en-US" sz="2400" dirty="0"/>
              <a:t> will help support and contextualize our research findings with personal stories from people with disabilities.</a:t>
            </a:r>
          </a:p>
          <a:p>
            <a:endParaRPr lang="en-US" dirty="0"/>
          </a:p>
          <a:p>
            <a:endParaRPr lang="en-US" dirty="0"/>
          </a:p>
          <a:p>
            <a:pPr marL="0" indent="0">
              <a:lnSpc>
                <a:spcPct val="110000"/>
              </a:lnSpc>
              <a:buFont typeface="Arial" pitchFamily="34" charset="0"/>
              <a:buNone/>
            </a:pPr>
            <a:endParaRPr lang="en-US" dirty="0"/>
          </a:p>
        </p:txBody>
      </p:sp>
    </p:spTree>
    <p:extLst>
      <p:ext uri="{BB962C8B-B14F-4D97-AF65-F5344CB8AC3E}">
        <p14:creationId xmlns:p14="http://schemas.microsoft.com/office/powerpoint/2010/main" val="5188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45834-12AA-6541-B729-3BB4D77EB374}"/>
              </a:ext>
            </a:extLst>
          </p:cNvPr>
          <p:cNvSpPr>
            <a:spLocks noGrp="1"/>
          </p:cNvSpPr>
          <p:nvPr>
            <p:ph type="sldNum" sz="quarter" idx="12"/>
          </p:nvPr>
        </p:nvSpPr>
        <p:spPr/>
        <p:txBody>
          <a:bodyPr/>
          <a:lstStyle/>
          <a:p>
            <a:fld id="{E5137D0E-4A4F-4307-8994-C1891D747D59}" type="slidenum">
              <a:rPr lang="en-US" smtClean="0"/>
              <a:t>43</a:t>
            </a:fld>
            <a:endParaRPr lang="en-US"/>
          </a:p>
        </p:txBody>
      </p:sp>
      <p:sp>
        <p:nvSpPr>
          <p:cNvPr id="3" name="Title 2">
            <a:extLst>
              <a:ext uri="{FF2B5EF4-FFF2-40B4-BE49-F238E27FC236}">
                <a16:creationId xmlns:a16="http://schemas.microsoft.com/office/drawing/2014/main" id="{90737AA0-DE79-B148-A0DD-7F055AF13850}"/>
              </a:ext>
            </a:extLst>
          </p:cNvPr>
          <p:cNvSpPr>
            <a:spLocks noGrp="1"/>
          </p:cNvSpPr>
          <p:nvPr>
            <p:ph type="title"/>
          </p:nvPr>
        </p:nvSpPr>
        <p:spPr/>
        <p:txBody>
          <a:bodyPr numCol="1"/>
          <a:lstStyle/>
          <a:p>
            <a:r>
              <a:rPr lang="en-US" dirty="0"/>
              <a:t>Cyndy Cole Audio Example</a:t>
            </a:r>
          </a:p>
        </p:txBody>
      </p:sp>
      <p:sp>
        <p:nvSpPr>
          <p:cNvPr id="4" name="Content Placeholder 2">
            <a:extLst>
              <a:ext uri="{FF2B5EF4-FFF2-40B4-BE49-F238E27FC236}">
                <a16:creationId xmlns:a16="http://schemas.microsoft.com/office/drawing/2014/main" id="{CB0D777E-AC3B-D240-BD63-EF016D9A401F}"/>
              </a:ext>
            </a:extLst>
          </p:cNvPr>
          <p:cNvSpPr txBox="1">
            <a:spLocks/>
          </p:cNvSpPr>
          <p:nvPr/>
        </p:nvSpPr>
        <p:spPr>
          <a:xfrm>
            <a:off x="912812" y="1371600"/>
            <a:ext cx="5425643" cy="5486400"/>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endParaRPr lang="en-US" dirty="0"/>
          </a:p>
          <a:p>
            <a:endParaRPr lang="en-US" dirty="0"/>
          </a:p>
          <a:p>
            <a:pPr marL="0" indent="0">
              <a:lnSpc>
                <a:spcPct val="110000"/>
              </a:lnSpc>
              <a:buFont typeface="Arial" pitchFamily="34" charset="0"/>
              <a:buNone/>
            </a:pPr>
            <a:endParaRPr lang="en-US" dirty="0"/>
          </a:p>
        </p:txBody>
      </p:sp>
      <p:sp>
        <p:nvSpPr>
          <p:cNvPr id="5" name="Content Placeholder 2">
            <a:extLst>
              <a:ext uri="{FF2B5EF4-FFF2-40B4-BE49-F238E27FC236}">
                <a16:creationId xmlns:a16="http://schemas.microsoft.com/office/drawing/2014/main" id="{E6CB1A2F-1D74-4B45-9A41-811A471CE326}"/>
              </a:ext>
            </a:extLst>
          </p:cNvPr>
          <p:cNvSpPr txBox="1">
            <a:spLocks/>
          </p:cNvSpPr>
          <p:nvPr/>
        </p:nvSpPr>
        <p:spPr>
          <a:xfrm>
            <a:off x="5594928" y="1538094"/>
            <a:ext cx="5897418" cy="5486400"/>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n-US" sz="2800" dirty="0"/>
              <a:t>Cyndy, CHRIL Collaborator of Spokane WA. Cyndy is one of the researchers on the Disability Stories Project. In the recording to the left, she discusses her experiences with health reform as an individual living with a disability.</a:t>
            </a:r>
            <a:endParaRPr lang="en-US" b="1" dirty="0"/>
          </a:p>
          <a:p>
            <a:endParaRPr lang="en-US" dirty="0"/>
          </a:p>
          <a:p>
            <a:pPr marL="0" indent="0">
              <a:lnSpc>
                <a:spcPct val="110000"/>
              </a:lnSpc>
              <a:buFont typeface="Arial" pitchFamily="34" charset="0"/>
              <a:buNone/>
            </a:pPr>
            <a:endParaRPr lang="en-US" dirty="0"/>
          </a:p>
        </p:txBody>
      </p:sp>
      <p:pic>
        <p:nvPicPr>
          <p:cNvPr id="6" name="Picture 5">
            <a:extLst>
              <a:ext uri="{FF2B5EF4-FFF2-40B4-BE49-F238E27FC236}">
                <a16:creationId xmlns:a16="http://schemas.microsoft.com/office/drawing/2014/main" id="{2B6CB4E5-1192-CD49-A292-7288225141F0}"/>
              </a:ext>
            </a:extLst>
          </p:cNvPr>
          <p:cNvPicPr>
            <a:picLocks noChangeAspect="1"/>
          </p:cNvPicPr>
          <p:nvPr/>
        </p:nvPicPr>
        <p:blipFill>
          <a:blip r:embed="rId5"/>
          <a:stretch>
            <a:fillRect/>
          </a:stretch>
        </p:blipFill>
        <p:spPr>
          <a:xfrm>
            <a:off x="1644793" y="1538094"/>
            <a:ext cx="3445491" cy="3740727"/>
          </a:xfrm>
          <a:prstGeom prst="rect">
            <a:avLst/>
          </a:prstGeom>
        </p:spPr>
      </p:pic>
      <p:sp>
        <p:nvSpPr>
          <p:cNvPr id="7" name="TextBox 6">
            <a:extLst>
              <a:ext uri="{FF2B5EF4-FFF2-40B4-BE49-F238E27FC236}">
                <a16:creationId xmlns:a16="http://schemas.microsoft.com/office/drawing/2014/main" id="{2F755065-7BD5-AF48-AAA0-F183F07AD69A}"/>
              </a:ext>
            </a:extLst>
          </p:cNvPr>
          <p:cNvSpPr txBox="1"/>
          <p:nvPr/>
        </p:nvSpPr>
        <p:spPr>
          <a:xfrm>
            <a:off x="1644793" y="5385394"/>
            <a:ext cx="3445491" cy="923330"/>
          </a:xfrm>
          <a:prstGeom prst="rect">
            <a:avLst/>
          </a:prstGeom>
          <a:noFill/>
          <a:ln>
            <a:solidFill>
              <a:schemeClr val="bg2"/>
            </a:solidFill>
          </a:ln>
        </p:spPr>
        <p:txBody>
          <a:bodyPr wrap="square" rtlCol="0" anchor="ctr" anchorCtr="1">
            <a:spAutoFit/>
          </a:bodyPr>
          <a:lstStyle/>
          <a:p>
            <a:r>
              <a:rPr lang="en-US" dirty="0"/>
              <a:t>Image: A woman with brown hair smiling in front of a bookcase. </a:t>
            </a:r>
          </a:p>
        </p:txBody>
      </p:sp>
      <p:pic>
        <p:nvPicPr>
          <p:cNvPr id="8" name="Cyndy Tape for video edited.mp3">
            <a:hlinkClick r:id="" action="ppaction://media"/>
            <a:extLst>
              <a:ext uri="{FF2B5EF4-FFF2-40B4-BE49-F238E27FC236}">
                <a16:creationId xmlns:a16="http://schemas.microsoft.com/office/drawing/2014/main" id="{B263F7B8-58EA-1D4C-8103-DF059DD961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2600" y="5320385"/>
            <a:ext cx="812800" cy="812800"/>
          </a:xfrm>
          <a:prstGeom prst="rect">
            <a:avLst/>
          </a:prstGeom>
        </p:spPr>
      </p:pic>
    </p:spTree>
    <p:extLst>
      <p:ext uri="{BB962C8B-B14F-4D97-AF65-F5344CB8AC3E}">
        <p14:creationId xmlns:p14="http://schemas.microsoft.com/office/powerpoint/2010/main" val="402963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8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35C095-AB1E-CA49-B217-D101D3EF3971}"/>
              </a:ext>
            </a:extLst>
          </p:cNvPr>
          <p:cNvSpPr>
            <a:spLocks noGrp="1"/>
          </p:cNvSpPr>
          <p:nvPr>
            <p:ph type="sldNum" sz="quarter" idx="12"/>
          </p:nvPr>
        </p:nvSpPr>
        <p:spPr/>
        <p:txBody>
          <a:bodyPr/>
          <a:lstStyle/>
          <a:p>
            <a:fld id="{E5137D0E-4A4F-4307-8994-C1891D747D59}" type="slidenum">
              <a:rPr lang="en-US" smtClean="0"/>
              <a:t>44</a:t>
            </a:fld>
            <a:endParaRPr lang="en-US"/>
          </a:p>
        </p:txBody>
      </p:sp>
      <p:sp>
        <p:nvSpPr>
          <p:cNvPr id="3" name="Title 2">
            <a:extLst>
              <a:ext uri="{FF2B5EF4-FFF2-40B4-BE49-F238E27FC236}">
                <a16:creationId xmlns:a16="http://schemas.microsoft.com/office/drawing/2014/main" id="{D71AD28E-1D1A-1A46-8DC5-F6445426B12D}"/>
              </a:ext>
            </a:extLst>
          </p:cNvPr>
          <p:cNvSpPr>
            <a:spLocks noGrp="1"/>
          </p:cNvSpPr>
          <p:nvPr>
            <p:ph type="title"/>
          </p:nvPr>
        </p:nvSpPr>
        <p:spPr/>
        <p:txBody>
          <a:bodyPr/>
          <a:lstStyle/>
          <a:p>
            <a:r>
              <a:rPr lang="en-US" dirty="0"/>
              <a:t>What we are looking for:</a:t>
            </a:r>
          </a:p>
        </p:txBody>
      </p:sp>
      <p:sp>
        <p:nvSpPr>
          <p:cNvPr id="4" name="Content Placeholder 2">
            <a:extLst>
              <a:ext uri="{FF2B5EF4-FFF2-40B4-BE49-F238E27FC236}">
                <a16:creationId xmlns:a16="http://schemas.microsoft.com/office/drawing/2014/main" id="{704B035C-1BE5-EB4B-A4A8-63E4E38A558D}"/>
              </a:ext>
            </a:extLst>
          </p:cNvPr>
          <p:cNvSpPr txBox="1">
            <a:spLocks/>
          </p:cNvSpPr>
          <p:nvPr/>
        </p:nvSpPr>
        <p:spPr>
          <a:xfrm>
            <a:off x="912812" y="1371600"/>
            <a:ext cx="10515600" cy="4648200"/>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r>
              <a:rPr lang="en-US" sz="2400" i="1" dirty="0"/>
              <a:t>We are particularly interested in hearing how the need for health insurance affects your choices about participating in disability programs or working.</a:t>
            </a:r>
          </a:p>
          <a:p>
            <a:r>
              <a:rPr lang="en-US" sz="2400" dirty="0"/>
              <a:t> But these aren’t the only health policy issues out there, and if you have another story you want to tell, please do so. </a:t>
            </a:r>
          </a:p>
          <a:p>
            <a:r>
              <a:rPr lang="en-US" sz="2400" dirty="0"/>
              <a:t>For the purpose of this project, we are asking for individuals between the ages of 18-64.</a:t>
            </a:r>
          </a:p>
          <a:p>
            <a:endParaRPr lang="en-US" dirty="0"/>
          </a:p>
          <a:p>
            <a:endParaRPr lang="en-US" dirty="0"/>
          </a:p>
          <a:p>
            <a:pPr marL="0" indent="0">
              <a:lnSpc>
                <a:spcPct val="110000"/>
              </a:lnSpc>
              <a:buFont typeface="Arial" pitchFamily="34" charset="0"/>
              <a:buNone/>
            </a:pPr>
            <a:endParaRPr lang="en-US" dirty="0"/>
          </a:p>
        </p:txBody>
      </p:sp>
      <p:pic>
        <p:nvPicPr>
          <p:cNvPr id="5" name="Picture 4">
            <a:extLst>
              <a:ext uri="{FF2B5EF4-FFF2-40B4-BE49-F238E27FC236}">
                <a16:creationId xmlns:a16="http://schemas.microsoft.com/office/drawing/2014/main" id="{CF58DE5A-B013-974B-8C97-376964D0B7D1}"/>
              </a:ext>
            </a:extLst>
          </p:cNvPr>
          <p:cNvPicPr>
            <a:picLocks noChangeAspect="1"/>
          </p:cNvPicPr>
          <p:nvPr/>
        </p:nvPicPr>
        <p:blipFill>
          <a:blip r:embed="rId3"/>
          <a:stretch>
            <a:fillRect/>
          </a:stretch>
        </p:blipFill>
        <p:spPr>
          <a:xfrm>
            <a:off x="6170612" y="4035773"/>
            <a:ext cx="4416355" cy="2272951"/>
          </a:xfrm>
          <a:prstGeom prst="rect">
            <a:avLst/>
          </a:prstGeom>
        </p:spPr>
      </p:pic>
      <p:sp>
        <p:nvSpPr>
          <p:cNvPr id="6" name="TextBox 5">
            <a:extLst>
              <a:ext uri="{FF2B5EF4-FFF2-40B4-BE49-F238E27FC236}">
                <a16:creationId xmlns:a16="http://schemas.microsoft.com/office/drawing/2014/main" id="{B1E312C5-2915-424F-9D90-E06136C83B08}"/>
              </a:ext>
            </a:extLst>
          </p:cNvPr>
          <p:cNvSpPr txBox="1"/>
          <p:nvPr/>
        </p:nvSpPr>
        <p:spPr>
          <a:xfrm>
            <a:off x="1370012" y="4959524"/>
            <a:ext cx="4416355" cy="646331"/>
          </a:xfrm>
          <a:prstGeom prst="rect">
            <a:avLst/>
          </a:prstGeom>
          <a:noFill/>
          <a:ln>
            <a:solidFill>
              <a:schemeClr val="bg2"/>
            </a:solidFill>
          </a:ln>
        </p:spPr>
        <p:txBody>
          <a:bodyPr wrap="square" rtlCol="0" anchor="ctr" anchorCtr="1">
            <a:spAutoFit/>
          </a:bodyPr>
          <a:lstStyle/>
          <a:p>
            <a:r>
              <a:rPr lang="en-US" dirty="0"/>
              <a:t>Image: A woman takes a survey on a clipboard. </a:t>
            </a:r>
          </a:p>
        </p:txBody>
      </p:sp>
    </p:spTree>
    <p:extLst>
      <p:ext uri="{BB962C8B-B14F-4D97-AF65-F5344CB8AC3E}">
        <p14:creationId xmlns:p14="http://schemas.microsoft.com/office/powerpoint/2010/main" val="385707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35C095-AB1E-CA49-B217-D101D3EF3971}"/>
              </a:ext>
            </a:extLst>
          </p:cNvPr>
          <p:cNvSpPr>
            <a:spLocks noGrp="1"/>
          </p:cNvSpPr>
          <p:nvPr>
            <p:ph type="sldNum" sz="quarter" idx="12"/>
          </p:nvPr>
        </p:nvSpPr>
        <p:spPr/>
        <p:txBody>
          <a:bodyPr/>
          <a:lstStyle/>
          <a:p>
            <a:fld id="{E5137D0E-4A4F-4307-8994-C1891D747D59}" type="slidenum">
              <a:rPr lang="en-US" smtClean="0"/>
              <a:t>45</a:t>
            </a:fld>
            <a:endParaRPr lang="en-US"/>
          </a:p>
        </p:txBody>
      </p:sp>
      <p:sp>
        <p:nvSpPr>
          <p:cNvPr id="3" name="Title 2">
            <a:extLst>
              <a:ext uri="{FF2B5EF4-FFF2-40B4-BE49-F238E27FC236}">
                <a16:creationId xmlns:a16="http://schemas.microsoft.com/office/drawing/2014/main" id="{D71AD28E-1D1A-1A46-8DC5-F6445426B12D}"/>
              </a:ext>
            </a:extLst>
          </p:cNvPr>
          <p:cNvSpPr>
            <a:spLocks noGrp="1"/>
          </p:cNvSpPr>
          <p:nvPr>
            <p:ph type="title"/>
          </p:nvPr>
        </p:nvSpPr>
        <p:spPr/>
        <p:txBody>
          <a:bodyPr/>
          <a:lstStyle/>
          <a:p>
            <a:r>
              <a:rPr lang="en-US" dirty="0"/>
              <a:t>When and where will the interviews take place?</a:t>
            </a:r>
          </a:p>
        </p:txBody>
      </p:sp>
      <p:sp>
        <p:nvSpPr>
          <p:cNvPr id="4" name="Content Placeholder 2">
            <a:extLst>
              <a:ext uri="{FF2B5EF4-FFF2-40B4-BE49-F238E27FC236}">
                <a16:creationId xmlns:a16="http://schemas.microsoft.com/office/drawing/2014/main" id="{F79CB33C-507C-584C-AA22-59FC67E8F108}"/>
              </a:ext>
            </a:extLst>
          </p:cNvPr>
          <p:cNvSpPr txBox="1">
            <a:spLocks/>
          </p:cNvSpPr>
          <p:nvPr/>
        </p:nvSpPr>
        <p:spPr>
          <a:xfrm>
            <a:off x="912812" y="1433945"/>
            <a:ext cx="10515600" cy="5738667"/>
          </a:xfrm>
          <a:prstGeom prst="rect">
            <a:avLst/>
          </a:prstGeom>
        </p:spPr>
        <p:txBody>
          <a:bodyPr>
            <a:normAutofit fontScale="25000" lnSpcReduction="20000"/>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a:lnSpc>
                <a:spcPct val="120000"/>
              </a:lnSpc>
            </a:pPr>
            <a:r>
              <a:rPr lang="en-US" sz="8400" b="1" dirty="0"/>
              <a:t> </a:t>
            </a:r>
            <a:r>
              <a:rPr lang="en-US" sz="8400" dirty="0"/>
              <a:t>Interviews will be held during this conference and at the WSU Spokane and Pullman campuses.</a:t>
            </a:r>
          </a:p>
          <a:p>
            <a:pPr>
              <a:lnSpc>
                <a:spcPct val="120000"/>
              </a:lnSpc>
            </a:pPr>
            <a:r>
              <a:rPr lang="en-US" sz="8400" dirty="0"/>
              <a:t>If you are interested in participating, please let us know after this presentation. If you are not able to complete an interview during APRIL, you can interview with us over the phone or by email at a later date. Please contact us at </a:t>
            </a:r>
            <a:r>
              <a:rPr lang="en-US" sz="8400" dirty="0">
                <a:hlinkClick r:id="rId3"/>
              </a:rPr>
              <a:t>disabilitystories.hp@wsu.edu</a:t>
            </a:r>
            <a:r>
              <a:rPr lang="en-US" sz="8400" dirty="0"/>
              <a:t> or by phone (509) 368-6979. </a:t>
            </a:r>
          </a:p>
          <a:p>
            <a:pPr>
              <a:lnSpc>
                <a:spcPct val="120000"/>
              </a:lnSpc>
            </a:pPr>
            <a:r>
              <a:rPr lang="en-US" sz="8400" dirty="0"/>
              <a:t>We will edit and share these stories (with appropriate attribution) at research conferences, at meetings with policymakers, and on our website.</a:t>
            </a:r>
          </a:p>
          <a:p>
            <a:pPr>
              <a:lnSpc>
                <a:spcPct val="120000"/>
              </a:lnSpc>
            </a:pPr>
            <a:r>
              <a:rPr lang="en-US" sz="8400" dirty="0"/>
              <a:t> There is also an option for you to provide your story/experience in a confidential manner. If you do not want your audio or video included on our website or in CHRIL research there will be an option for you to be given a confidential code and your information will not be linked to your name, location, or occupation. </a:t>
            </a:r>
          </a:p>
          <a:p>
            <a:pPr marL="0" indent="0">
              <a:lnSpc>
                <a:spcPct val="110000"/>
              </a:lnSpc>
              <a:buFont typeface="Arial" pitchFamily="34" charset="0"/>
              <a:buNone/>
            </a:pPr>
            <a:endParaRPr lang="en-US" dirty="0"/>
          </a:p>
        </p:txBody>
      </p:sp>
    </p:spTree>
    <p:extLst>
      <p:ext uri="{BB962C8B-B14F-4D97-AF65-F5344CB8AC3E}">
        <p14:creationId xmlns:p14="http://schemas.microsoft.com/office/powerpoint/2010/main" val="350495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35C095-AB1E-CA49-B217-D101D3EF3971}"/>
              </a:ext>
            </a:extLst>
          </p:cNvPr>
          <p:cNvSpPr>
            <a:spLocks noGrp="1"/>
          </p:cNvSpPr>
          <p:nvPr>
            <p:ph type="sldNum" sz="quarter" idx="12"/>
          </p:nvPr>
        </p:nvSpPr>
        <p:spPr/>
        <p:txBody>
          <a:bodyPr/>
          <a:lstStyle/>
          <a:p>
            <a:fld id="{E5137D0E-4A4F-4307-8994-C1891D747D59}" type="slidenum">
              <a:rPr lang="en-US" smtClean="0"/>
              <a:t>46</a:t>
            </a:fld>
            <a:endParaRPr lang="en-US"/>
          </a:p>
        </p:txBody>
      </p:sp>
      <p:sp>
        <p:nvSpPr>
          <p:cNvPr id="3" name="Title 2">
            <a:extLst>
              <a:ext uri="{FF2B5EF4-FFF2-40B4-BE49-F238E27FC236}">
                <a16:creationId xmlns:a16="http://schemas.microsoft.com/office/drawing/2014/main" id="{D71AD28E-1D1A-1A46-8DC5-F6445426B12D}"/>
              </a:ext>
            </a:extLst>
          </p:cNvPr>
          <p:cNvSpPr>
            <a:spLocks noGrp="1"/>
          </p:cNvSpPr>
          <p:nvPr>
            <p:ph type="title"/>
          </p:nvPr>
        </p:nvSpPr>
        <p:spPr/>
        <p:txBody>
          <a:bodyPr/>
          <a:lstStyle/>
          <a:p>
            <a:r>
              <a:rPr lang="en-US" dirty="0"/>
              <a:t>Benefits to you:</a:t>
            </a:r>
          </a:p>
        </p:txBody>
      </p:sp>
      <p:sp>
        <p:nvSpPr>
          <p:cNvPr id="4" name="Content Placeholder 2">
            <a:extLst>
              <a:ext uri="{FF2B5EF4-FFF2-40B4-BE49-F238E27FC236}">
                <a16:creationId xmlns:a16="http://schemas.microsoft.com/office/drawing/2014/main" id="{2C4294F8-5FA7-B44B-AF95-FC20EDCF99F1}"/>
              </a:ext>
            </a:extLst>
          </p:cNvPr>
          <p:cNvSpPr txBox="1">
            <a:spLocks/>
          </p:cNvSpPr>
          <p:nvPr/>
        </p:nvSpPr>
        <p:spPr>
          <a:xfrm>
            <a:off x="912812" y="1394513"/>
            <a:ext cx="10515600" cy="4648200"/>
          </a:xfrm>
          <a:prstGeom prst="rect">
            <a:avLst/>
          </a:prstGeom>
        </p:spPr>
        <p:txBody>
          <a:bodyPr>
            <a:normAutofit/>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r>
              <a:rPr lang="en-US" sz="2400" dirty="0"/>
              <a:t>Those who are selected to participate as “health policy advisors” will be given $25 and reimbursed for up to $300 to include transportation expenses and for disability accommodations such as ASL interpreters, assistive listening device, and CART. If additional disability accommodations are required such as an assistant, please notify us in advance. </a:t>
            </a:r>
          </a:p>
          <a:p>
            <a:pPr marL="0" indent="0" algn="ctr">
              <a:buNone/>
            </a:pPr>
            <a:r>
              <a:rPr lang="en-US" sz="2400" dirty="0"/>
              <a:t>Please video our website to find out more about the Disability Stories Project:</a:t>
            </a:r>
          </a:p>
          <a:p>
            <a:pPr marL="0" indent="0" algn="ctr">
              <a:buNone/>
            </a:pPr>
            <a:r>
              <a:rPr lang="en-US" dirty="0">
                <a:hlinkClick r:id="rId3"/>
              </a:rPr>
              <a:t>https://www.chril.org/disability-stories-project/</a:t>
            </a:r>
            <a:r>
              <a:rPr lang="en-US" dirty="0"/>
              <a:t> </a:t>
            </a:r>
          </a:p>
          <a:p>
            <a:pPr marL="0" indent="0">
              <a:lnSpc>
                <a:spcPct val="110000"/>
              </a:lnSpc>
              <a:buFont typeface="Arial" pitchFamily="34" charset="0"/>
              <a:buNone/>
            </a:pPr>
            <a:endParaRPr lang="en-US" dirty="0"/>
          </a:p>
        </p:txBody>
      </p:sp>
    </p:spTree>
    <p:extLst>
      <p:ext uri="{BB962C8B-B14F-4D97-AF65-F5344CB8AC3E}">
        <p14:creationId xmlns:p14="http://schemas.microsoft.com/office/powerpoint/2010/main" val="253048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5109B5-B109-A649-B835-53A465D2A777}"/>
              </a:ext>
            </a:extLst>
          </p:cNvPr>
          <p:cNvSpPr>
            <a:spLocks noGrp="1"/>
          </p:cNvSpPr>
          <p:nvPr>
            <p:ph type="sldNum" sz="quarter" idx="12"/>
          </p:nvPr>
        </p:nvSpPr>
        <p:spPr/>
        <p:txBody>
          <a:bodyPr/>
          <a:lstStyle/>
          <a:p>
            <a:fld id="{E5137D0E-4A4F-4307-8994-C1891D747D59}" type="slidenum">
              <a:rPr lang="en-US" smtClean="0"/>
              <a:t>47</a:t>
            </a:fld>
            <a:endParaRPr lang="en-US"/>
          </a:p>
        </p:txBody>
      </p:sp>
      <p:sp>
        <p:nvSpPr>
          <p:cNvPr id="3" name="Content Placeholder 2">
            <a:extLst>
              <a:ext uri="{FF2B5EF4-FFF2-40B4-BE49-F238E27FC236}">
                <a16:creationId xmlns:a16="http://schemas.microsoft.com/office/drawing/2014/main" id="{6534AF44-E0E5-0F4D-A7FE-806757D27E07}"/>
              </a:ext>
            </a:extLst>
          </p:cNvPr>
          <p:cNvSpPr>
            <a:spLocks noGrp="1"/>
          </p:cNvSpPr>
          <p:nvPr>
            <p:ph idx="1"/>
          </p:nvPr>
        </p:nvSpPr>
        <p:spPr>
          <a:xfrm>
            <a:off x="912812" y="2192966"/>
            <a:ext cx="10515600" cy="3696730"/>
          </a:xfrm>
        </p:spPr>
        <p:txBody>
          <a:bodyPr/>
          <a:lstStyle/>
          <a:p>
            <a:pPr algn="just"/>
            <a:r>
              <a:rPr lang="en-US" dirty="0"/>
              <a:t>Come see us after this presentation. We will start scheduling interviews. </a:t>
            </a:r>
          </a:p>
          <a:p>
            <a:r>
              <a:rPr lang="en-US" dirty="0"/>
              <a:t>Also if want to stay informed about health reform and people with disabilities? Join our e-mail list: </a:t>
            </a:r>
            <a:r>
              <a:rPr lang="en-US" b="1" dirty="0">
                <a:hlinkClick r:id="rId3"/>
              </a:rPr>
              <a:t>https://www.chril.org/updates/</a:t>
            </a:r>
            <a:r>
              <a:rPr lang="en-US" b="1" dirty="0"/>
              <a:t> </a:t>
            </a:r>
          </a:p>
          <a:p>
            <a:endParaRPr lang="en-US" b="1" dirty="0"/>
          </a:p>
          <a:p>
            <a:endParaRPr lang="en-US" b="1" dirty="0"/>
          </a:p>
        </p:txBody>
      </p:sp>
      <p:sp>
        <p:nvSpPr>
          <p:cNvPr id="4" name="Title 3">
            <a:extLst>
              <a:ext uri="{FF2B5EF4-FFF2-40B4-BE49-F238E27FC236}">
                <a16:creationId xmlns:a16="http://schemas.microsoft.com/office/drawing/2014/main" id="{61112044-92C5-5C49-9011-C6AACEFA99DD}"/>
              </a:ext>
            </a:extLst>
          </p:cNvPr>
          <p:cNvSpPr>
            <a:spLocks noGrp="1"/>
          </p:cNvSpPr>
          <p:nvPr>
            <p:ph type="title"/>
          </p:nvPr>
        </p:nvSpPr>
        <p:spPr>
          <a:xfrm>
            <a:off x="1293812" y="477078"/>
            <a:ext cx="9296400" cy="1433384"/>
          </a:xfrm>
        </p:spPr>
        <p:txBody>
          <a:bodyPr/>
          <a:lstStyle/>
          <a:p>
            <a:r>
              <a:rPr lang="en-US" dirty="0"/>
              <a:t>Interested in Participating in </a:t>
            </a:r>
            <a:r>
              <a:rPr lang="en-US" i="1" dirty="0"/>
              <a:t>The Disability Stories Project</a:t>
            </a:r>
            <a:r>
              <a:rPr lang="en-US" dirty="0"/>
              <a:t>?</a:t>
            </a:r>
          </a:p>
        </p:txBody>
      </p:sp>
    </p:spTree>
    <p:extLst>
      <p:ext uri="{BB962C8B-B14F-4D97-AF65-F5344CB8AC3E}">
        <p14:creationId xmlns:p14="http://schemas.microsoft.com/office/powerpoint/2010/main" val="106040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48</a:t>
            </a:fld>
            <a:endParaRPr lang="en-US" dirty="0"/>
          </a:p>
        </p:txBody>
      </p:sp>
      <p:sp>
        <p:nvSpPr>
          <p:cNvPr id="4" name="Content Placeholder 3"/>
          <p:cNvSpPr>
            <a:spLocks noGrp="1"/>
          </p:cNvSpPr>
          <p:nvPr>
            <p:ph idx="1"/>
          </p:nvPr>
        </p:nvSpPr>
        <p:spPr/>
        <p:txBody>
          <a:bodyPr>
            <a:normAutofit/>
          </a:bodyPr>
          <a:lstStyle/>
          <a:p>
            <a:r>
              <a:rPr lang="en-US" sz="2800" b="1" dirty="0">
                <a:hlinkClick r:id="rId2"/>
              </a:rPr>
              <a:t>www.chril.org</a:t>
            </a:r>
            <a:r>
              <a:rPr lang="en-US" sz="2800" b="1" dirty="0"/>
              <a:t> </a:t>
            </a:r>
          </a:p>
          <a:p>
            <a:r>
              <a:rPr lang="en-US" sz="2800" b="1" dirty="0"/>
              <a:t>Twitter.com/</a:t>
            </a:r>
            <a:r>
              <a:rPr lang="en-US" sz="2800" b="1" dirty="0" err="1"/>
              <a:t>reform_ability</a:t>
            </a:r>
            <a:r>
              <a:rPr lang="en-US" sz="2800" b="1" dirty="0"/>
              <a:t> </a:t>
            </a:r>
          </a:p>
          <a:p>
            <a:r>
              <a:rPr lang="en-US" b="1" dirty="0"/>
              <a:t>CHRIL Trainings available from ILRU at: </a:t>
            </a:r>
            <a:r>
              <a:rPr lang="en-US" b="1" dirty="0">
                <a:hlinkClick r:id="rId3"/>
              </a:rPr>
              <a:t>http://www.ilru.org/training-rapidcourses-tutorials</a:t>
            </a:r>
            <a:endParaRPr lang="en-US" sz="2800" b="1" dirty="0"/>
          </a:p>
          <a:p>
            <a:r>
              <a:rPr lang="en-US" sz="2800" b="1" dirty="0"/>
              <a:t>Disability and Health Insurance Online Self-Paced Course at: </a:t>
            </a:r>
            <a:r>
              <a:rPr lang="en-US" sz="2800" b="1" dirty="0">
                <a:hlinkClick r:id="rId4"/>
              </a:rPr>
              <a:t>https://www.chril.org/disability-and-health-insurance-training/</a:t>
            </a:r>
            <a:r>
              <a:rPr lang="en-US" sz="2800" b="1" dirty="0"/>
              <a:t> </a:t>
            </a:r>
          </a:p>
          <a:p>
            <a:r>
              <a:rPr lang="en-US" sz="2800" b="1" dirty="0"/>
              <a:t>Medicare 101 Self-Paced Course at: </a:t>
            </a:r>
            <a:r>
              <a:rPr lang="en-US" sz="2800" b="1" dirty="0">
                <a:hlinkClick r:id="rId5"/>
              </a:rPr>
              <a:t>https://www.chril.org/medicaidmedicare</a:t>
            </a:r>
            <a:r>
              <a:rPr lang="en-US" sz="2800" b="1">
                <a:hlinkClick r:id="rId5"/>
              </a:rPr>
              <a:t>/</a:t>
            </a:r>
            <a:r>
              <a:rPr lang="en-US" sz="2800" b="1"/>
              <a:t> </a:t>
            </a:r>
            <a:endParaRPr lang="en-US" sz="2800" dirty="0"/>
          </a:p>
        </p:txBody>
      </p:sp>
      <p:sp>
        <p:nvSpPr>
          <p:cNvPr id="5" name="Title 4"/>
          <p:cNvSpPr>
            <a:spLocks noGrp="1"/>
          </p:cNvSpPr>
          <p:nvPr>
            <p:ph type="title"/>
          </p:nvPr>
        </p:nvSpPr>
        <p:spPr/>
        <p:txBody>
          <a:bodyPr>
            <a:normAutofit/>
          </a:bodyPr>
          <a:lstStyle/>
          <a:p>
            <a:r>
              <a:rPr lang="en-US" sz="3600" dirty="0"/>
              <a:t> Resources</a:t>
            </a:r>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248523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5109B5-B109-A649-B835-53A465D2A777}"/>
              </a:ext>
            </a:extLst>
          </p:cNvPr>
          <p:cNvSpPr>
            <a:spLocks noGrp="1"/>
          </p:cNvSpPr>
          <p:nvPr>
            <p:ph type="sldNum" sz="quarter" idx="12"/>
          </p:nvPr>
        </p:nvSpPr>
        <p:spPr/>
        <p:txBody>
          <a:bodyPr/>
          <a:lstStyle/>
          <a:p>
            <a:fld id="{E5137D0E-4A4F-4307-8994-C1891D747D59}" type="slidenum">
              <a:rPr lang="en-US" smtClean="0"/>
              <a:t>49</a:t>
            </a:fld>
            <a:endParaRPr lang="en-US"/>
          </a:p>
        </p:txBody>
      </p:sp>
      <p:sp>
        <p:nvSpPr>
          <p:cNvPr id="3" name="Content Placeholder 2">
            <a:extLst>
              <a:ext uri="{FF2B5EF4-FFF2-40B4-BE49-F238E27FC236}">
                <a16:creationId xmlns:a16="http://schemas.microsoft.com/office/drawing/2014/main" id="{6534AF44-E0E5-0F4D-A7FE-806757D27E07}"/>
              </a:ext>
            </a:extLst>
          </p:cNvPr>
          <p:cNvSpPr>
            <a:spLocks noGrp="1"/>
          </p:cNvSpPr>
          <p:nvPr>
            <p:ph idx="1"/>
          </p:nvPr>
        </p:nvSpPr>
        <p:spPr>
          <a:xfrm>
            <a:off x="912812" y="2323070"/>
            <a:ext cx="10515600" cy="3696730"/>
          </a:xfrm>
        </p:spPr>
        <p:txBody>
          <a:bodyPr/>
          <a:lstStyle/>
          <a:p>
            <a:pPr algn="just"/>
            <a:r>
              <a:rPr lang="en-US" dirty="0"/>
              <a:t>Jae Kennedy, </a:t>
            </a:r>
            <a:r>
              <a:rPr lang="en-US" dirty="0">
                <a:hlinkClick r:id="rId2"/>
              </a:rPr>
              <a:t>jjkennedy@wsu.edu</a:t>
            </a:r>
            <a:r>
              <a:rPr lang="en-US" dirty="0"/>
              <a:t> </a:t>
            </a:r>
          </a:p>
          <a:p>
            <a:r>
              <a:rPr lang="en-US" dirty="0"/>
              <a:t>Noelle Kurth, </a:t>
            </a:r>
            <a:r>
              <a:rPr lang="en-US" dirty="0">
                <a:hlinkClick r:id="rId3"/>
              </a:rPr>
              <a:t>pixie@ku.edu</a:t>
            </a:r>
            <a:r>
              <a:rPr lang="en-US" dirty="0"/>
              <a:t> </a:t>
            </a:r>
          </a:p>
          <a:p>
            <a:r>
              <a:rPr lang="en-US" dirty="0"/>
              <a:t>Liz Wood, </a:t>
            </a:r>
            <a:r>
              <a:rPr lang="en-US" dirty="0">
                <a:hlinkClick r:id="rId4"/>
              </a:rPr>
              <a:t>liz.wood@wsu.edu</a:t>
            </a:r>
            <a:r>
              <a:rPr lang="en-US" dirty="0"/>
              <a:t> </a:t>
            </a:r>
          </a:p>
          <a:p>
            <a:r>
              <a:rPr lang="en-US" dirty="0"/>
              <a:t>Davi Kallman, </a:t>
            </a:r>
            <a:r>
              <a:rPr lang="en-US" dirty="0">
                <a:hlinkClick r:id="rId5"/>
              </a:rPr>
              <a:t>davi.kallman@wsu.edu</a:t>
            </a:r>
            <a:endParaRPr lang="en-US" dirty="0"/>
          </a:p>
          <a:p>
            <a:r>
              <a:rPr lang="en-US" dirty="0"/>
              <a:t>Richard Petty, </a:t>
            </a:r>
            <a:r>
              <a:rPr lang="en-US" dirty="0">
                <a:hlinkClick r:id="rId6"/>
              </a:rPr>
              <a:t>rpetty@bcm.edu</a:t>
            </a:r>
            <a:r>
              <a:rPr lang="en-US" dirty="0"/>
              <a:t> </a:t>
            </a:r>
          </a:p>
        </p:txBody>
      </p:sp>
      <p:sp>
        <p:nvSpPr>
          <p:cNvPr id="4" name="Title 3">
            <a:extLst>
              <a:ext uri="{FF2B5EF4-FFF2-40B4-BE49-F238E27FC236}">
                <a16:creationId xmlns:a16="http://schemas.microsoft.com/office/drawing/2014/main" id="{61112044-92C5-5C49-9011-C6AACEFA99DD}"/>
              </a:ext>
            </a:extLst>
          </p:cNvPr>
          <p:cNvSpPr>
            <a:spLocks noGrp="1"/>
          </p:cNvSpPr>
          <p:nvPr>
            <p:ph type="title"/>
          </p:nvPr>
        </p:nvSpPr>
        <p:spPr>
          <a:xfrm>
            <a:off x="1293812" y="457200"/>
            <a:ext cx="9296400" cy="1433384"/>
          </a:xfrm>
        </p:spPr>
        <p:txBody>
          <a:bodyPr/>
          <a:lstStyle/>
          <a:p>
            <a:r>
              <a:rPr lang="en-US" dirty="0"/>
              <a:t>Contact Information</a:t>
            </a:r>
          </a:p>
        </p:txBody>
      </p:sp>
    </p:spTree>
    <p:extLst>
      <p:ext uri="{BB962C8B-B14F-4D97-AF65-F5344CB8AC3E}">
        <p14:creationId xmlns:p14="http://schemas.microsoft.com/office/powerpoint/2010/main" val="283208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5</a:t>
            </a:fld>
            <a:endParaRPr lang="en-US"/>
          </a:p>
        </p:txBody>
      </p:sp>
      <p:sp>
        <p:nvSpPr>
          <p:cNvPr id="4" name="Content Placeholder 3"/>
          <p:cNvSpPr>
            <a:spLocks noGrp="1"/>
          </p:cNvSpPr>
          <p:nvPr>
            <p:ph idx="1"/>
          </p:nvPr>
        </p:nvSpPr>
        <p:spPr/>
        <p:txBody>
          <a:bodyPr>
            <a:noAutofit/>
          </a:bodyPr>
          <a:lstStyle/>
          <a:p>
            <a:r>
              <a:rPr lang="en-US" sz="2800" dirty="0"/>
              <a:t>Washington State University (WSU)  </a:t>
            </a:r>
          </a:p>
          <a:p>
            <a:r>
              <a:rPr lang="en-US" sz="2800" dirty="0"/>
              <a:t>Independent Living Research Utilization (ILRU) at TIRR Memorial Hermann</a:t>
            </a:r>
          </a:p>
          <a:p>
            <a:r>
              <a:rPr lang="en-US" sz="2800" dirty="0"/>
              <a:t>University of Kansas (KU) </a:t>
            </a:r>
          </a:p>
          <a:p>
            <a:r>
              <a:rPr lang="en-US" sz="2800" dirty="0"/>
              <a:t>George Mason University (GMU) </a:t>
            </a:r>
          </a:p>
          <a:p>
            <a:pPr marL="0" indent="0">
              <a:buNone/>
            </a:pPr>
            <a:endParaRPr lang="en-US" sz="2800" dirty="0"/>
          </a:p>
        </p:txBody>
      </p:sp>
      <p:sp>
        <p:nvSpPr>
          <p:cNvPr id="5" name="Title 4"/>
          <p:cNvSpPr>
            <a:spLocks noGrp="1"/>
          </p:cNvSpPr>
          <p:nvPr>
            <p:ph type="title"/>
          </p:nvPr>
        </p:nvSpPr>
        <p:spPr/>
        <p:txBody>
          <a:bodyPr>
            <a:normAutofit/>
          </a:bodyPr>
          <a:lstStyle/>
          <a:p>
            <a:r>
              <a:rPr lang="en-US" sz="4000" dirty="0"/>
              <a:t>CHRIL Institutional Members</a:t>
            </a:r>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5075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5109B5-B109-A649-B835-53A465D2A777}"/>
              </a:ext>
            </a:extLst>
          </p:cNvPr>
          <p:cNvSpPr>
            <a:spLocks noGrp="1"/>
          </p:cNvSpPr>
          <p:nvPr>
            <p:ph type="sldNum" sz="quarter" idx="12"/>
          </p:nvPr>
        </p:nvSpPr>
        <p:spPr/>
        <p:txBody>
          <a:bodyPr/>
          <a:lstStyle/>
          <a:p>
            <a:fld id="{E5137D0E-4A4F-4307-8994-C1891D747D59}" type="slidenum">
              <a:rPr lang="en-US" smtClean="0"/>
              <a:t>50</a:t>
            </a:fld>
            <a:endParaRPr lang="en-US"/>
          </a:p>
        </p:txBody>
      </p:sp>
      <p:sp>
        <p:nvSpPr>
          <p:cNvPr id="3" name="Content Placeholder 2">
            <a:extLst>
              <a:ext uri="{FF2B5EF4-FFF2-40B4-BE49-F238E27FC236}">
                <a16:creationId xmlns:a16="http://schemas.microsoft.com/office/drawing/2014/main" id="{6534AF44-E0E5-0F4D-A7FE-806757D27E07}"/>
              </a:ext>
            </a:extLst>
          </p:cNvPr>
          <p:cNvSpPr>
            <a:spLocks noGrp="1"/>
          </p:cNvSpPr>
          <p:nvPr>
            <p:ph idx="1"/>
          </p:nvPr>
        </p:nvSpPr>
        <p:spPr>
          <a:xfrm>
            <a:off x="912812" y="2323070"/>
            <a:ext cx="10515600" cy="3696730"/>
          </a:xfrm>
        </p:spPr>
        <p:txBody>
          <a:bodyPr/>
          <a:lstStyle/>
          <a:p>
            <a:pPr algn="just"/>
            <a:r>
              <a:rPr lang="en-US" dirty="0"/>
              <a:t>Feel free to ask us any questions you may have or let us know if you want us to elaborate on anything we have talked about today. </a:t>
            </a:r>
          </a:p>
        </p:txBody>
      </p:sp>
      <p:sp>
        <p:nvSpPr>
          <p:cNvPr id="4" name="Title 3">
            <a:extLst>
              <a:ext uri="{FF2B5EF4-FFF2-40B4-BE49-F238E27FC236}">
                <a16:creationId xmlns:a16="http://schemas.microsoft.com/office/drawing/2014/main" id="{61112044-92C5-5C49-9011-C6AACEFA99DD}"/>
              </a:ext>
            </a:extLst>
          </p:cNvPr>
          <p:cNvSpPr>
            <a:spLocks noGrp="1"/>
          </p:cNvSpPr>
          <p:nvPr>
            <p:ph type="title"/>
          </p:nvPr>
        </p:nvSpPr>
        <p:spPr>
          <a:xfrm>
            <a:off x="1293812" y="477078"/>
            <a:ext cx="9296400" cy="1433384"/>
          </a:xfrm>
        </p:spPr>
        <p:txBody>
          <a:bodyPr/>
          <a:lstStyle/>
          <a:p>
            <a:r>
              <a:rPr lang="en-US" dirty="0"/>
              <a:t>Questions/ Open Forum</a:t>
            </a:r>
          </a:p>
        </p:txBody>
      </p:sp>
      <p:pic>
        <p:nvPicPr>
          <p:cNvPr id="6" name="Picture 5">
            <a:extLst>
              <a:ext uri="{FF2B5EF4-FFF2-40B4-BE49-F238E27FC236}">
                <a16:creationId xmlns:a16="http://schemas.microsoft.com/office/drawing/2014/main" id="{743662A7-6795-FC4A-9362-5E5094C8F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260" y="3319899"/>
            <a:ext cx="4263853" cy="2529002"/>
          </a:xfrm>
          <a:prstGeom prst="rect">
            <a:avLst/>
          </a:prstGeom>
        </p:spPr>
      </p:pic>
      <p:sp>
        <p:nvSpPr>
          <p:cNvPr id="7" name="TextBox 6">
            <a:extLst>
              <a:ext uri="{FF2B5EF4-FFF2-40B4-BE49-F238E27FC236}">
                <a16:creationId xmlns:a16="http://schemas.microsoft.com/office/drawing/2014/main" id="{63F06A86-CE5F-5345-8D9F-06B6283EBF05}"/>
              </a:ext>
            </a:extLst>
          </p:cNvPr>
          <p:cNvSpPr txBox="1"/>
          <p:nvPr/>
        </p:nvSpPr>
        <p:spPr>
          <a:xfrm>
            <a:off x="3962434" y="5845588"/>
            <a:ext cx="4416355" cy="646331"/>
          </a:xfrm>
          <a:prstGeom prst="rect">
            <a:avLst/>
          </a:prstGeom>
          <a:noFill/>
          <a:ln>
            <a:solidFill>
              <a:schemeClr val="bg2"/>
            </a:solidFill>
          </a:ln>
        </p:spPr>
        <p:txBody>
          <a:bodyPr wrap="square" rtlCol="0" anchor="ctr" anchorCtr="1">
            <a:spAutoFit/>
          </a:bodyPr>
          <a:lstStyle/>
          <a:p>
            <a:r>
              <a:rPr lang="en-US" dirty="0"/>
              <a:t>Image: Clouds in the shape of question marks</a:t>
            </a:r>
          </a:p>
        </p:txBody>
      </p:sp>
    </p:spTree>
    <p:extLst>
      <p:ext uri="{BB962C8B-B14F-4D97-AF65-F5344CB8AC3E}">
        <p14:creationId xmlns:p14="http://schemas.microsoft.com/office/powerpoint/2010/main" val="12108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6</a:t>
            </a:fld>
            <a:endParaRPr lang="en-US"/>
          </a:p>
        </p:txBody>
      </p:sp>
      <p:sp>
        <p:nvSpPr>
          <p:cNvPr id="4" name="Content Placeholder 3"/>
          <p:cNvSpPr>
            <a:spLocks noGrp="1"/>
          </p:cNvSpPr>
          <p:nvPr>
            <p:ph idx="1"/>
          </p:nvPr>
        </p:nvSpPr>
        <p:spPr/>
        <p:txBody>
          <a:bodyPr>
            <a:noAutofit/>
          </a:bodyPr>
          <a:lstStyle/>
          <a:p>
            <a:r>
              <a:rPr lang="en-US" sz="2800" dirty="0"/>
              <a:t>National Council on Independent Living (NCIL) </a:t>
            </a:r>
          </a:p>
          <a:p>
            <a:r>
              <a:rPr lang="en-US" sz="2800" dirty="0"/>
              <a:t> American Association on Health and Disability (AAHD) </a:t>
            </a:r>
          </a:p>
          <a:p>
            <a:r>
              <a:rPr lang="en-US" sz="2800" dirty="0"/>
              <a:t> Association of Programs for Rural Independent Living (APRIL) </a:t>
            </a:r>
          </a:p>
          <a:p>
            <a:r>
              <a:rPr lang="en-US" sz="2800" dirty="0"/>
              <a:t> Disability Research Interest Group (DRIG) of AcademyHealth </a:t>
            </a:r>
          </a:p>
          <a:p>
            <a:r>
              <a:rPr lang="en-US" sz="2800" dirty="0"/>
              <a:t> The Urban Institute</a:t>
            </a:r>
          </a:p>
        </p:txBody>
      </p:sp>
      <p:sp>
        <p:nvSpPr>
          <p:cNvPr id="5" name="Title 4"/>
          <p:cNvSpPr>
            <a:spLocks noGrp="1"/>
          </p:cNvSpPr>
          <p:nvPr>
            <p:ph type="title"/>
          </p:nvPr>
        </p:nvSpPr>
        <p:spPr/>
        <p:txBody>
          <a:bodyPr>
            <a:normAutofit/>
          </a:bodyPr>
          <a:lstStyle/>
          <a:p>
            <a:r>
              <a:rPr lang="en-US" sz="4000" dirty="0"/>
              <a:t>CHRIL Strategic Partners</a:t>
            </a:r>
          </a:p>
        </p:txBody>
      </p:sp>
      <p:sp>
        <p:nvSpPr>
          <p:cNvPr id="6"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72248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137D0E-4A4F-4307-8994-C1891D747D59}" type="slidenum">
              <a:rPr lang="en-US" smtClean="0"/>
              <a:t>7</a:t>
            </a:fld>
            <a:endParaRPr lang="en-US" dirty="0"/>
          </a:p>
        </p:txBody>
      </p:sp>
      <p:sp>
        <p:nvSpPr>
          <p:cNvPr id="4" name="Subtitle 3"/>
          <p:cNvSpPr>
            <a:spLocks noGrp="1"/>
          </p:cNvSpPr>
          <p:nvPr>
            <p:ph type="subTitle" idx="1"/>
          </p:nvPr>
        </p:nvSpPr>
        <p:spPr>
          <a:xfrm>
            <a:off x="1979612" y="3505200"/>
            <a:ext cx="8229600" cy="1524000"/>
          </a:xfrm>
        </p:spPr>
        <p:txBody>
          <a:bodyPr>
            <a:normAutofit/>
          </a:bodyPr>
          <a:lstStyle/>
          <a:p>
            <a:r>
              <a:rPr lang="en-US" sz="3100" b="1" dirty="0">
                <a:latin typeface="Arial" panose="020B0604020202020204" pitchFamily="34" charset="0"/>
                <a:cs typeface="Arial" panose="020B0604020202020204" pitchFamily="34" charset="0"/>
              </a:rPr>
              <a:t>Jae Kennedy</a:t>
            </a:r>
          </a:p>
          <a:p>
            <a:r>
              <a:rPr lang="en-US" sz="3100" dirty="0">
                <a:latin typeface="Arial" panose="020B0604020202020204" pitchFamily="34" charset="0"/>
                <a:cs typeface="Arial" panose="020B0604020202020204" pitchFamily="34" charset="0"/>
              </a:rPr>
              <a:t>Washington State University</a:t>
            </a:r>
          </a:p>
          <a:p>
            <a:r>
              <a:rPr lang="en-US" sz="3100" dirty="0">
                <a:latin typeface="Arial" panose="020B0604020202020204" pitchFamily="34" charset="0"/>
                <a:cs typeface="Arial" panose="020B0604020202020204" pitchFamily="34" charset="0"/>
              </a:rPr>
              <a:t>Spokane, WA</a:t>
            </a:r>
          </a:p>
          <a:p>
            <a:endParaRPr lang="en-US" dirty="0"/>
          </a:p>
        </p:txBody>
      </p:sp>
      <p:sp>
        <p:nvSpPr>
          <p:cNvPr id="5" name="Title 4"/>
          <p:cNvSpPr>
            <a:spLocks noGrp="1"/>
          </p:cNvSpPr>
          <p:nvPr>
            <p:ph type="ctrTitle"/>
          </p:nvPr>
        </p:nvSpPr>
        <p:spPr>
          <a:xfrm>
            <a:off x="1598612" y="1752600"/>
            <a:ext cx="9144000" cy="990600"/>
          </a:xfrm>
        </p:spPr>
        <p:txBody>
          <a:bodyPr/>
          <a:lstStyle/>
          <a:p>
            <a:r>
              <a:rPr lang="en-US" sz="4400" dirty="0"/>
              <a:t>An Introduction to Medicaid</a:t>
            </a:r>
            <a:endParaRPr lang="en-US" sz="4400" b="0" dirty="0"/>
          </a:p>
        </p:txBody>
      </p:sp>
      <p:sp>
        <p:nvSpPr>
          <p:cNvPr id="6" name="Footer Placeholder 6"/>
          <p:cNvSpPr>
            <a:spLocks noGrp="1"/>
          </p:cNvSpPr>
          <p:nvPr>
            <p:ph type="ftr" sz="quarter" idx="11"/>
          </p:nvPr>
        </p:nvSpPr>
        <p:spPr>
          <a:xfrm>
            <a:off x="836612" y="6280150"/>
            <a:ext cx="4191000" cy="273050"/>
          </a:xfrm>
        </p:spPr>
        <p:txBody>
          <a:bodyPr/>
          <a:lstStyle/>
          <a:p>
            <a:r>
              <a:rPr lang="en-US" dirty="0"/>
              <a:t>CHRIL-Collaborative on Health Reform and Independent Living</a:t>
            </a:r>
          </a:p>
        </p:txBody>
      </p:sp>
    </p:spTree>
    <p:extLst>
      <p:ext uri="{BB962C8B-B14F-4D97-AF65-F5344CB8AC3E}">
        <p14:creationId xmlns:p14="http://schemas.microsoft.com/office/powerpoint/2010/main" val="16022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912812" y="1295400"/>
            <a:ext cx="10591800" cy="4648200"/>
          </a:xfrm>
        </p:spPr>
        <p:txBody>
          <a:bodyPr>
            <a:noAutofit/>
          </a:bodyPr>
          <a:lstStyle/>
          <a:p>
            <a:pPr eaLnBrk="1" hangingPunct="1">
              <a:lnSpc>
                <a:spcPct val="100000"/>
              </a:lnSpc>
            </a:pPr>
            <a:r>
              <a:rPr lang="en-US" altLang="en-US" sz="2800" dirty="0">
                <a:cs typeface="Times New Roman" panose="02020603050405020304" pitchFamily="18" charset="0"/>
              </a:rPr>
              <a:t>Although the explosion in private employer-sponsored insurance in the 1940s and 50s covered most workers and their families, nonunionized retirees were usually out of luck</a:t>
            </a:r>
            <a:endParaRPr lang="en-US" altLang="en-US" sz="2800" dirty="0">
              <a:ea typeface="Arial Unicode MS" panose="020B0604020202020204" pitchFamily="34" charset="-128"/>
              <a:cs typeface="Arial Unicode MS" panose="020B0604020202020204" pitchFamily="34" charset="-128"/>
            </a:endParaRPr>
          </a:p>
          <a:p>
            <a:pPr eaLnBrk="1" hangingPunct="1">
              <a:lnSpc>
                <a:spcPct val="100000"/>
              </a:lnSpc>
            </a:pPr>
            <a:r>
              <a:rPr lang="en-US" altLang="en-US" sz="2800" dirty="0">
                <a:cs typeface="Times New Roman" panose="02020603050405020304" pitchFamily="18" charset="0"/>
              </a:rPr>
              <a:t>Congressional Democrats proposed federal hospital insurance as part of Social Security benefits, arguing that retirees can’t have income security if they get bankrupted by a large hospital bill </a:t>
            </a:r>
          </a:p>
          <a:p>
            <a:pPr eaLnBrk="1" hangingPunct="1">
              <a:lnSpc>
                <a:spcPct val="100000"/>
              </a:lnSpc>
            </a:pPr>
            <a:r>
              <a:rPr lang="en-US" altLang="en-US" sz="2800" dirty="0">
                <a:ea typeface="Arial Unicode MS" panose="020B0604020202020204" pitchFamily="34" charset="-128"/>
                <a:cs typeface="Arial Unicode MS" panose="020B0604020202020204" pitchFamily="34" charset="-128"/>
              </a:rPr>
              <a:t>AMA and Republican allies opposed mandatory coverage of all Social Security recipients, proposed voluntary plan which would cover physician as well as hospital costs</a:t>
            </a:r>
          </a:p>
        </p:txBody>
      </p:sp>
      <p:sp>
        <p:nvSpPr>
          <p:cNvPr id="9218" name="Rectangle 2"/>
          <p:cNvSpPr>
            <a:spLocks noGrp="1" noChangeArrowheads="1"/>
          </p:cNvSpPr>
          <p:nvPr>
            <p:ph type="title"/>
          </p:nvPr>
        </p:nvSpPr>
        <p:spPr/>
        <p:txBody>
          <a:bodyPr>
            <a:normAutofit/>
          </a:bodyPr>
          <a:lstStyle/>
          <a:p>
            <a:pPr eaLnBrk="1" hangingPunct="1"/>
            <a:r>
              <a:rPr lang="en-US" altLang="en-US" sz="4000" dirty="0">
                <a:cs typeface="Times New Roman" panose="02020603050405020304" pitchFamily="18" charset="0"/>
              </a:rPr>
              <a:t>Early 60s Efforts in Health Reform</a:t>
            </a:r>
          </a:p>
        </p:txBody>
      </p:sp>
      <p:sp>
        <p:nvSpPr>
          <p:cNvPr id="2" name="Slide Number Placeholder 1"/>
          <p:cNvSpPr>
            <a:spLocks noGrp="1"/>
          </p:cNvSpPr>
          <p:nvPr>
            <p:ph type="sldNum" sz="quarter" idx="12"/>
          </p:nvPr>
        </p:nvSpPr>
        <p:spPr/>
        <p:txBody>
          <a:bodyPr/>
          <a:lstStyle/>
          <a:p>
            <a:fld id="{E5137D0E-4A4F-4307-8994-C1891D747D59}" type="slidenum">
              <a:rPr lang="en-US" smtClean="0"/>
              <a:t>8</a:t>
            </a:fld>
            <a:endParaRPr lang="en-US"/>
          </a:p>
        </p:txBody>
      </p:sp>
      <p:sp>
        <p:nvSpPr>
          <p:cNvPr id="5"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335590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p:txBody>
          <a:bodyPr>
            <a:noAutofit/>
          </a:bodyPr>
          <a:lstStyle/>
          <a:p>
            <a:pPr marL="0" indent="0">
              <a:lnSpc>
                <a:spcPct val="100000"/>
              </a:lnSpc>
              <a:buNone/>
            </a:pPr>
            <a:r>
              <a:rPr lang="en-US" altLang="en-US" sz="2800" dirty="0">
                <a:ea typeface="Arial Unicode MS" panose="020B0604020202020204" pitchFamily="34" charset="-128"/>
                <a:cs typeface="Arial Unicode MS" panose="020B0604020202020204" pitchFamily="34" charset="-128"/>
              </a:rPr>
              <a:t>Johnson White House and Congress compromise:</a:t>
            </a:r>
          </a:p>
          <a:p>
            <a:pPr>
              <a:lnSpc>
                <a:spcPct val="100000"/>
              </a:lnSpc>
            </a:pPr>
            <a:r>
              <a:rPr lang="en-US" altLang="en-US" sz="2800" b="1" dirty="0">
                <a:ea typeface="Arial Unicode MS" panose="020B0604020202020204" pitchFamily="34" charset="-128"/>
                <a:cs typeface="Arial Unicode MS" panose="020B0604020202020204" pitchFamily="34" charset="-128"/>
              </a:rPr>
              <a:t>Medicare part A </a:t>
            </a:r>
            <a:r>
              <a:rPr lang="en-US" altLang="en-US" sz="2800" dirty="0">
                <a:ea typeface="Arial Unicode MS" panose="020B0604020202020204" pitchFamily="34" charset="-128"/>
                <a:cs typeface="Arial Unicode MS" panose="020B0604020202020204" pitchFamily="34" charset="-128"/>
              </a:rPr>
              <a:t>– hospital insurance (mandatory federal benefit) </a:t>
            </a:r>
          </a:p>
          <a:p>
            <a:pPr>
              <a:lnSpc>
                <a:spcPct val="100000"/>
              </a:lnSpc>
            </a:pPr>
            <a:r>
              <a:rPr lang="en-US" altLang="en-US" sz="2800" dirty="0">
                <a:ea typeface="Arial Unicode MS" panose="020B0604020202020204" pitchFamily="34" charset="-128"/>
                <a:cs typeface="Arial Unicode MS" panose="020B0604020202020204" pitchFamily="34" charset="-128"/>
              </a:rPr>
              <a:t> </a:t>
            </a:r>
            <a:r>
              <a:rPr lang="en-US" altLang="en-US" sz="2800" b="1" dirty="0">
                <a:ea typeface="Arial Unicode MS" panose="020B0604020202020204" pitchFamily="34" charset="-128"/>
                <a:cs typeface="Arial Unicode MS" panose="020B0604020202020204" pitchFamily="34" charset="-128"/>
              </a:rPr>
              <a:t>Medicare Part B </a:t>
            </a:r>
            <a:r>
              <a:rPr lang="en-US" altLang="en-US" sz="2800" dirty="0">
                <a:ea typeface="Arial Unicode MS" panose="020B0604020202020204" pitchFamily="34" charset="-128"/>
                <a:cs typeface="Arial Unicode MS" panose="020B0604020202020204" pitchFamily="34" charset="-128"/>
              </a:rPr>
              <a:t>– physician and other medical coverage (optional federal benefit)</a:t>
            </a:r>
            <a:endParaRPr lang="en-US" altLang="en-US" sz="2800" dirty="0">
              <a:cs typeface="Times New Roman" panose="02020603050405020304" pitchFamily="18" charset="0"/>
            </a:endParaRPr>
          </a:p>
          <a:p>
            <a:pPr>
              <a:lnSpc>
                <a:spcPct val="100000"/>
              </a:lnSpc>
            </a:pPr>
            <a:r>
              <a:rPr lang="en-US" altLang="en-US" sz="2800" dirty="0">
                <a:ea typeface="Arial Unicode MS" panose="020B0604020202020204" pitchFamily="34" charset="-128"/>
                <a:cs typeface="Arial Unicode MS" panose="020B0604020202020204" pitchFamily="34" charset="-128"/>
              </a:rPr>
              <a:t> </a:t>
            </a:r>
            <a:r>
              <a:rPr lang="en-US" altLang="en-US" sz="2800" b="1" dirty="0">
                <a:ea typeface="Arial Unicode MS" panose="020B0604020202020204" pitchFamily="34" charset="-128"/>
                <a:cs typeface="Arial Unicode MS" panose="020B0604020202020204" pitchFamily="34" charset="-128"/>
              </a:rPr>
              <a:t>Medicaid</a:t>
            </a:r>
            <a:r>
              <a:rPr lang="en-US" altLang="en-US" sz="2800" dirty="0">
                <a:ea typeface="Arial Unicode MS" panose="020B0604020202020204" pitchFamily="34" charset="-128"/>
                <a:cs typeface="Arial Unicode MS" panose="020B0604020202020204" pitchFamily="34" charset="-128"/>
              </a:rPr>
              <a:t> – hospital and medical services for the poor (state-administered benefit with variable eligibility and coverage)</a:t>
            </a:r>
            <a:endParaRPr lang="en-US" altLang="en-US" sz="2800" dirty="0">
              <a:cs typeface="Times New Roman" panose="02020603050405020304" pitchFamily="18" charset="0"/>
            </a:endParaRPr>
          </a:p>
        </p:txBody>
      </p:sp>
      <p:sp>
        <p:nvSpPr>
          <p:cNvPr id="12290" name="Rectangle 2"/>
          <p:cNvSpPr>
            <a:spLocks noGrp="1" noChangeArrowheads="1"/>
          </p:cNvSpPr>
          <p:nvPr>
            <p:ph type="title"/>
          </p:nvPr>
        </p:nvSpPr>
        <p:spPr/>
        <p:txBody>
          <a:bodyPr>
            <a:normAutofit/>
          </a:bodyPr>
          <a:lstStyle/>
          <a:p>
            <a:pPr eaLnBrk="1" hangingPunct="1"/>
            <a:r>
              <a:rPr lang="en-US" altLang="en-US" dirty="0">
                <a:ea typeface="Arial Unicode MS" panose="020B0604020202020204" pitchFamily="34" charset="-128"/>
                <a:cs typeface="Arial Unicode MS" panose="020B0604020202020204" pitchFamily="34" charset="-128"/>
              </a:rPr>
              <a:t>Social Security Amendments of 1965</a:t>
            </a:r>
            <a:endParaRPr lang="en-US" altLang="en-US" dirty="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E5137D0E-4A4F-4307-8994-C1891D747D59}" type="slidenum">
              <a:rPr lang="en-US" smtClean="0"/>
              <a:t>9</a:t>
            </a:fld>
            <a:endParaRPr lang="en-US"/>
          </a:p>
        </p:txBody>
      </p:sp>
      <p:sp>
        <p:nvSpPr>
          <p:cNvPr id="5" name="Footer Placeholder 6"/>
          <p:cNvSpPr>
            <a:spLocks noGrp="1"/>
          </p:cNvSpPr>
          <p:nvPr>
            <p:ph type="ftr" sz="quarter" idx="11"/>
          </p:nvPr>
        </p:nvSpPr>
        <p:spPr>
          <a:xfrm>
            <a:off x="836612" y="6248400"/>
            <a:ext cx="3505200" cy="228600"/>
          </a:xfrm>
        </p:spPr>
        <p:txBody>
          <a:bodyPr/>
          <a:lstStyle/>
          <a:p>
            <a:r>
              <a:rPr lang="en-US" dirty="0"/>
              <a:t>CHRIL-Collaborative on Health Reform and Independent Living</a:t>
            </a:r>
          </a:p>
        </p:txBody>
      </p:sp>
    </p:spTree>
    <p:extLst>
      <p:ext uri="{BB962C8B-B14F-4D97-AF65-F5344CB8AC3E}">
        <p14:creationId xmlns:p14="http://schemas.microsoft.com/office/powerpoint/2010/main" val="106570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ertical and Horizontal design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Vertical and Horizontal design template" id="{937EFE6A-8CE5-4A5C-8AD7-E2948927A036}" vid="{D6F8E6E7-0932-4929-AF45-A0C96E4D3BC0}"/>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FA80C33-DBF0-414D-A0CF-0F4E51886A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3831</Words>
  <Application>Microsoft Macintosh PowerPoint</Application>
  <PresentationFormat>Custom</PresentationFormat>
  <Paragraphs>365</Paragraphs>
  <Slides>50</Slides>
  <Notes>26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 Unicode MS</vt:lpstr>
      <vt:lpstr>굴림</vt:lpstr>
      <vt:lpstr>Arial</vt:lpstr>
      <vt:lpstr>Calibri</vt:lpstr>
      <vt:lpstr>Century Gothic</vt:lpstr>
      <vt:lpstr>Times New Roman</vt:lpstr>
      <vt:lpstr>Wingdings</vt:lpstr>
      <vt:lpstr>Vertical and Horizontal design template</vt:lpstr>
      <vt:lpstr>American Health Policy 102:  Understanding Medicaid Policy and Introducing the Disability Stories Project</vt:lpstr>
      <vt:lpstr>Acknowledgements</vt:lpstr>
      <vt:lpstr>What is the Collaborative on Health Reform and Independent Living (CHRIL)?</vt:lpstr>
      <vt:lpstr>The Collaborative on Health Reform and Independent Living (CHRIL)  October 1, 2015 – September 30, 2020</vt:lpstr>
      <vt:lpstr>CHRIL Institutional Members</vt:lpstr>
      <vt:lpstr>CHRIL Strategic Partners</vt:lpstr>
      <vt:lpstr>An Introduction to Medicaid</vt:lpstr>
      <vt:lpstr>Early 60s Efforts in Health Reform</vt:lpstr>
      <vt:lpstr>Social Security Amendments of 1965</vt:lpstr>
      <vt:lpstr>Medicaid is a lot different than Medicare</vt:lpstr>
      <vt:lpstr>Medicaid, 1966-2010</vt:lpstr>
      <vt:lpstr>The Affordable Care Act’s Medicaid Eligibility Expansion</vt:lpstr>
      <vt:lpstr>34 States have Expanded Medicaid as of July 2018</vt:lpstr>
      <vt:lpstr>Medicaid Managed Care  Noelle Kurth University of Kansas</vt:lpstr>
      <vt:lpstr>Medicaid Managed Care is Growing</vt:lpstr>
      <vt:lpstr>Which Medicaid Enrollees are Most Expensive?</vt:lpstr>
      <vt:lpstr>Where is the Money Spent?</vt:lpstr>
      <vt:lpstr>Surveys of Kansas Medicaid Enrollees with Disabilities – Problem areas</vt:lpstr>
      <vt:lpstr>Surveys of Kansas Medicaid Enrollees with Disabilities – Problem areas, cont’d.</vt:lpstr>
      <vt:lpstr>Problem areas, cont’d.</vt:lpstr>
      <vt:lpstr>Problem areas, cont’d. </vt:lpstr>
      <vt:lpstr>Problem areas, cont’d. </vt:lpstr>
      <vt:lpstr>Conclusions</vt:lpstr>
      <vt:lpstr>Implications for Policy &amp; Practice</vt:lpstr>
      <vt:lpstr>Home and Community Based Services (HCBS) Waivers  Noelle Kurth University of Kansas</vt:lpstr>
      <vt:lpstr>HCBS Waiver Facts and Figures</vt:lpstr>
      <vt:lpstr>HCBS Waiver Facts and Figures, cont’d. </vt:lpstr>
      <vt:lpstr>Block Grants, Per-Capita Caps, and Work Requirements</vt:lpstr>
      <vt:lpstr>Background</vt:lpstr>
      <vt:lpstr>#1, Block Grants: How would they work?</vt:lpstr>
      <vt:lpstr>#1, Block Grants:  How would they work?</vt:lpstr>
      <vt:lpstr>#1, Block Grants:  How would they work?</vt:lpstr>
      <vt:lpstr>#1, Block Grants:  Where do we stand?</vt:lpstr>
      <vt:lpstr>#2, Per-Capita Caps How would they work? </vt:lpstr>
      <vt:lpstr>#2, Per-Capita Caps Where do we stand? </vt:lpstr>
      <vt:lpstr>#3, Medicaid Work Requirements How do they work?</vt:lpstr>
      <vt:lpstr>#3, Medicaid Work Requirements Where do we stand? </vt:lpstr>
      <vt:lpstr>#3, Medicaid Work Requirements Where do we stand? </vt:lpstr>
      <vt:lpstr>#3, Medicaid Work Requirements Where do we stand? </vt:lpstr>
      <vt:lpstr>One-Slide Recap:</vt:lpstr>
      <vt:lpstr>  Davi Kallman Washington State University </vt:lpstr>
      <vt:lpstr>Project objective and background:</vt:lpstr>
      <vt:lpstr>Cyndy Cole Audio Example</vt:lpstr>
      <vt:lpstr>What we are looking for:</vt:lpstr>
      <vt:lpstr>When and where will the interviews take place?</vt:lpstr>
      <vt:lpstr>Benefits to you:</vt:lpstr>
      <vt:lpstr>Interested in Participating in The Disability Stories Project?</vt:lpstr>
      <vt:lpstr> Resources</vt:lpstr>
      <vt:lpstr>Contact Information</vt:lpstr>
      <vt:lpstr>Questions/ Open Forum</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Medicaid</dc:title>
  <dc:creator/>
  <cp:keywords/>
  <cp:lastModifiedBy/>
  <cp:revision>1</cp:revision>
  <dcterms:created xsi:type="dcterms:W3CDTF">2016-04-13T11:43:47Z</dcterms:created>
  <dcterms:modified xsi:type="dcterms:W3CDTF">2018-09-26T02:41:31Z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TC034606069991</vt:lpwstr>
  </property>
</Properties>
</file>