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1"/>
  </p:notesMasterIdLst>
  <p:handoutMasterIdLst>
    <p:handoutMasterId r:id="rId42"/>
  </p:handoutMasterIdLst>
  <p:sldIdLst>
    <p:sldId id="326" r:id="rId3"/>
    <p:sldId id="321" r:id="rId4"/>
    <p:sldId id="316" r:id="rId5"/>
    <p:sldId id="317" r:id="rId6"/>
    <p:sldId id="433" r:id="rId7"/>
    <p:sldId id="408" r:id="rId8"/>
    <p:sldId id="409" r:id="rId9"/>
    <p:sldId id="411" r:id="rId10"/>
    <p:sldId id="327" r:id="rId11"/>
    <p:sldId id="328" r:id="rId12"/>
    <p:sldId id="280" r:id="rId13"/>
    <p:sldId id="336" r:id="rId14"/>
    <p:sldId id="350" r:id="rId15"/>
    <p:sldId id="341" r:id="rId16"/>
    <p:sldId id="342" r:id="rId17"/>
    <p:sldId id="345" r:id="rId18"/>
    <p:sldId id="346" r:id="rId19"/>
    <p:sldId id="347" r:id="rId20"/>
    <p:sldId id="348" r:id="rId21"/>
    <p:sldId id="349" r:id="rId22"/>
    <p:sldId id="352" r:id="rId23"/>
    <p:sldId id="353" r:id="rId24"/>
    <p:sldId id="436" r:id="rId25"/>
    <p:sldId id="281" r:id="rId26"/>
    <p:sldId id="282" r:id="rId27"/>
    <p:sldId id="283" r:id="rId28"/>
    <p:sldId id="303" r:id="rId29"/>
    <p:sldId id="294" r:id="rId30"/>
    <p:sldId id="284" r:id="rId31"/>
    <p:sldId id="297" r:id="rId32"/>
    <p:sldId id="302" r:id="rId33"/>
    <p:sldId id="304" r:id="rId34"/>
    <p:sldId id="307" r:id="rId35"/>
    <p:sldId id="305" r:id="rId36"/>
    <p:sldId id="301" r:id="rId37"/>
    <p:sldId id="306" r:id="rId38"/>
    <p:sldId id="382" r:id="rId39"/>
    <p:sldId id="396"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77570" autoAdjust="0"/>
  </p:normalViewPr>
  <p:slideViewPr>
    <p:cSldViewPr>
      <p:cViewPr>
        <p:scale>
          <a:sx n="80" d="100"/>
          <a:sy n="80" d="100"/>
        </p:scale>
        <p:origin x="-1112" y="-8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p:scale>
        <a:sx n="100" d="100"/>
        <a:sy n="100" d="100"/>
      </p:scale>
      <p:origin x="0" y="-2784"/>
    </p:cViewPr>
  </p:sorterViewPr>
  <p:notesViewPr>
    <p:cSldViewPr>
      <p:cViewPr varScale="1">
        <p:scale>
          <a:sx n="55" d="100"/>
          <a:sy n="55" d="100"/>
        </p:scale>
        <p:origin x="2611"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7/5/18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7/5/18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kff.org/health-reform/state-indicator/state-activity-around-expanding-medicaid-under-the-affordable-care-ac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419102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Medicaid costs are shared by the federal government and states.</a:t>
            </a:r>
            <a:r>
              <a:rPr lang="en-US" baseline="0" dirty="0" smtClean="0"/>
              <a:t>   </a:t>
            </a:r>
          </a:p>
          <a:p>
            <a:endParaRPr lang="en-US" baseline="0" dirty="0" smtClean="0"/>
          </a:p>
          <a:p>
            <a:r>
              <a:rPr lang="en-US" dirty="0" smtClean="0"/>
              <a:t>This graphic shows</a:t>
            </a:r>
            <a:r>
              <a:rPr lang="en-US" baseline="0" dirty="0" smtClean="0"/>
              <a:t> the 2015 Federal Medicaid Assistance percentages (FMAP) by state, which is also known as the federal matching rate.   </a:t>
            </a:r>
          </a:p>
          <a:p>
            <a:endParaRPr lang="en-US" dirty="0" smtClean="0"/>
          </a:p>
          <a:p>
            <a:r>
              <a:rPr lang="en-US" dirty="0" smtClean="0"/>
              <a:t>14 States, including Virginia, New York,</a:t>
            </a:r>
            <a:r>
              <a:rPr lang="en-US" baseline="0" dirty="0" smtClean="0"/>
              <a:t> and California</a:t>
            </a:r>
            <a:r>
              <a:rPr lang="en-US" dirty="0" smtClean="0"/>
              <a:t> had a 50</a:t>
            </a:r>
            <a:r>
              <a:rPr lang="en-US" baseline="0" dirty="0" smtClean="0"/>
              <a:t> percent federal matching rate, which is evenly split between the federal and state government.  </a:t>
            </a:r>
          </a:p>
          <a:p>
            <a:r>
              <a:rPr lang="en-US" baseline="0" dirty="0" smtClean="0"/>
              <a:t>13 States had a federal matching rate between 50 percent and 60 percent. </a:t>
            </a:r>
          </a:p>
          <a:p>
            <a:r>
              <a:rPr lang="en-US" baseline="0" dirty="0" smtClean="0"/>
              <a:t>13 States had a federal matching rate between 60 percent and 67 percent.  </a:t>
            </a:r>
          </a:p>
          <a:p>
            <a:r>
              <a:rPr lang="en-US" baseline="0" dirty="0" smtClean="0"/>
              <a:t>10 States and the District of Columbia had the highest matching rate between 67 percent and 73 percent.  </a:t>
            </a:r>
          </a:p>
          <a:p>
            <a:r>
              <a:rPr lang="en-US" baseline="0" dirty="0" smtClean="0"/>
              <a:t>  </a:t>
            </a:r>
            <a:endParaRPr lang="en-US" dirty="0" smtClean="0"/>
          </a:p>
          <a:p>
            <a:r>
              <a:rPr lang="en-US" baseline="0" dirty="0" smtClean="0"/>
              <a:t>Source is f</a:t>
            </a:r>
            <a:r>
              <a:rPr lang="en-US" dirty="0" smtClean="0"/>
              <a:t>rom the Kaiser Family Foundation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166762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latin typeface="Arial" pitchFamily="34" charset="0"/>
              </a:rPr>
              <a:t>This graphic shows total Medicaid</a:t>
            </a:r>
            <a:r>
              <a:rPr lang="en-US" baseline="0" dirty="0" smtClean="0">
                <a:latin typeface="Arial" pitchFamily="34" charset="0"/>
              </a:rPr>
              <a:t> enrollment nationwide from the year 2000 until 2011.   </a:t>
            </a:r>
          </a:p>
          <a:p>
            <a:pPr>
              <a:defRPr/>
            </a:pPr>
            <a:endParaRPr lang="en-US" baseline="0" dirty="0" smtClean="0">
              <a:latin typeface="Arial" pitchFamily="34" charset="0"/>
            </a:endParaRPr>
          </a:p>
          <a:p>
            <a:pPr>
              <a:defRPr/>
            </a:pPr>
            <a:r>
              <a:rPr lang="en-US" baseline="0" dirty="0" smtClean="0">
                <a:latin typeface="Arial" pitchFamily="34" charset="0"/>
              </a:rPr>
              <a:t>Enrollment increased from 32 million people in 2000 to 53 million people in 2011.   Over this period, Medicaid enrollment growth was faster during economic recessions, in 2001 and 2008.   For example, Medicaid enrollment grew by 9.3 percent between 2001 and 2002; and grew by 7.8 percent between 2008 and 2009. </a:t>
            </a:r>
          </a:p>
          <a:p>
            <a:pPr>
              <a:defRPr/>
            </a:pPr>
            <a:endParaRPr lang="en-US" baseline="0" dirty="0" smtClean="0">
              <a:latin typeface="Arial" pitchFamily="34" charset="0"/>
            </a:endParaRPr>
          </a:p>
          <a:p>
            <a:pPr>
              <a:defRPr/>
            </a:pPr>
            <a:r>
              <a:rPr lang="en-US" baseline="0" dirty="0" smtClean="0">
                <a:latin typeface="Arial" pitchFamily="34" charset="0"/>
              </a:rPr>
              <a:t>Medicaid enrollment is “countercyclical” because Medicaid enrollment growth is faster when the economy weakens, but Medicaid enrollment growth is slower when the economy is strong.  </a:t>
            </a:r>
          </a:p>
          <a:p>
            <a:pPr>
              <a:defRPr/>
            </a:pPr>
            <a:endParaRPr lang="en-US" baseline="0" dirty="0" smtClean="0">
              <a:latin typeface="Arial" pitchFamily="34" charset="0"/>
            </a:endParaRPr>
          </a:p>
          <a:p>
            <a:pPr>
              <a:defRPr/>
            </a:pPr>
            <a:r>
              <a:rPr lang="en-US" baseline="0" dirty="0" smtClean="0">
                <a:latin typeface="Arial" pitchFamily="34" charset="0"/>
              </a:rPr>
              <a:t>Source is from the Kaiser Family Foundation.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29566" indent="-279856">
              <a:spcBef>
                <a:spcPct val="30000"/>
              </a:spcBef>
              <a:defRPr sz="1200">
                <a:solidFill>
                  <a:schemeClr val="tx1"/>
                </a:solidFill>
                <a:latin typeface="Calibri" panose="020F0502020204030204" pitchFamily="34" charset="0"/>
                <a:ea typeface="MS PGothic" panose="020B0600070205080204" pitchFamily="34" charset="-128"/>
              </a:defRPr>
            </a:lvl2pPr>
            <a:lvl3pPr marL="1122658" indent="-223237">
              <a:spcBef>
                <a:spcPct val="30000"/>
              </a:spcBef>
              <a:defRPr sz="1200">
                <a:solidFill>
                  <a:schemeClr val="tx1"/>
                </a:solidFill>
                <a:latin typeface="Calibri" panose="020F0502020204030204" pitchFamily="34" charset="0"/>
                <a:ea typeface="MS PGothic" panose="020B0600070205080204" pitchFamily="34" charset="-128"/>
              </a:defRPr>
            </a:lvl3pPr>
            <a:lvl4pPr marL="1570751" indent="-223237">
              <a:spcBef>
                <a:spcPct val="30000"/>
              </a:spcBef>
              <a:defRPr sz="1200">
                <a:solidFill>
                  <a:schemeClr val="tx1"/>
                </a:solidFill>
                <a:latin typeface="Calibri" panose="020F0502020204030204" pitchFamily="34" charset="0"/>
                <a:ea typeface="MS PGothic" panose="020B0600070205080204" pitchFamily="34" charset="-128"/>
              </a:defRPr>
            </a:lvl4pPr>
            <a:lvl5pPr marL="2020461" indent="-223237">
              <a:spcBef>
                <a:spcPct val="30000"/>
              </a:spcBef>
              <a:defRPr sz="1200">
                <a:solidFill>
                  <a:schemeClr val="tx1"/>
                </a:solidFill>
                <a:latin typeface="Calibri" panose="020F0502020204030204" pitchFamily="34" charset="0"/>
                <a:ea typeface="MS PGothic" panose="020B0600070205080204" pitchFamily="34" charset="-128"/>
              </a:defRPr>
            </a:lvl5pPr>
            <a:lvl6pPr marL="248634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2235"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8121"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00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7D1170-EBB2-4BA9-9660-01A2CF8327FA}"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2201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shows that people</a:t>
            </a:r>
            <a:r>
              <a:rPr lang="en-US" baseline="0" dirty="0" smtClean="0"/>
              <a:t> </a:t>
            </a:r>
            <a:r>
              <a:rPr lang="en-US" dirty="0" smtClean="0"/>
              <a:t>disabilitie</a:t>
            </a:r>
            <a:r>
              <a:rPr lang="en-US" baseline="0" dirty="0" smtClean="0"/>
              <a:t>s represented only 15 percent of all Medicaid enrollees, but incurred more than 40 percent of all Medicaid spending.  </a:t>
            </a:r>
          </a:p>
          <a:p>
            <a:endParaRPr lang="en-US" baseline="0" dirty="0" smtClean="0"/>
          </a:p>
          <a:p>
            <a:r>
              <a:rPr lang="en-US" baseline="0" dirty="0" smtClean="0"/>
              <a:t>However, children represent almost 48 percent of all enrollees, but incur only 21 percent of all Medicaid spending.   </a:t>
            </a:r>
          </a:p>
          <a:p>
            <a:endParaRPr lang="en-US" baseline="0" dirty="0" smtClean="0"/>
          </a:p>
          <a:p>
            <a:r>
              <a:rPr lang="en-US" baseline="0" dirty="0" smtClean="0"/>
              <a:t>As a result, states are more concerned with Medicaid spending growth for adults with disabilities.   </a:t>
            </a:r>
          </a:p>
          <a:p>
            <a:endParaRPr lang="en-US" baseline="0" dirty="0" smtClean="0"/>
          </a:p>
          <a:p>
            <a:r>
              <a:rPr lang="en-US" baseline="0" dirty="0" smtClean="0"/>
              <a:t>Source is the Kaiser Family Foundation.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31</a:t>
            </a:fld>
            <a:endParaRPr lang="en-US"/>
          </a:p>
        </p:txBody>
      </p:sp>
    </p:spTree>
    <p:extLst>
      <p:ext uri="{BB962C8B-B14F-4D97-AF65-F5344CB8AC3E}">
        <p14:creationId xmlns:p14="http://schemas.microsoft.com/office/powerpoint/2010/main" val="332200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Musumeci</a:t>
            </a:r>
            <a:r>
              <a:rPr lang="en-US" baseline="0" dirty="0"/>
              <a:t> M. et al.  </a:t>
            </a:r>
            <a:r>
              <a:rPr lang="en-US" dirty="0"/>
              <a:t>KFF Issue Brief,</a:t>
            </a:r>
            <a:r>
              <a:rPr lang="en-US" baseline="0" dirty="0"/>
              <a:t> Jan 2018</a:t>
            </a:r>
            <a:endParaRPr lang="en-US" dirty="0"/>
          </a:p>
          <a:p>
            <a:endParaRPr lang="en-US" altLang="en-US" dirty="0">
              <a:latin typeface="Arial" panose="020B0604020202020204"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29566" indent="-279856">
              <a:spcBef>
                <a:spcPct val="30000"/>
              </a:spcBef>
              <a:defRPr sz="1200">
                <a:solidFill>
                  <a:schemeClr val="tx1"/>
                </a:solidFill>
                <a:latin typeface="Calibri" panose="020F0502020204030204" pitchFamily="34" charset="0"/>
                <a:ea typeface="MS PGothic" panose="020B0600070205080204" pitchFamily="34" charset="-128"/>
              </a:defRPr>
            </a:lvl2pPr>
            <a:lvl3pPr marL="1122658" indent="-223237">
              <a:spcBef>
                <a:spcPct val="30000"/>
              </a:spcBef>
              <a:defRPr sz="1200">
                <a:solidFill>
                  <a:schemeClr val="tx1"/>
                </a:solidFill>
                <a:latin typeface="Calibri" panose="020F0502020204030204" pitchFamily="34" charset="0"/>
                <a:ea typeface="MS PGothic" panose="020B0600070205080204" pitchFamily="34" charset="-128"/>
              </a:defRPr>
            </a:lvl3pPr>
            <a:lvl4pPr marL="1570751" indent="-223237">
              <a:spcBef>
                <a:spcPct val="30000"/>
              </a:spcBef>
              <a:defRPr sz="1200">
                <a:solidFill>
                  <a:schemeClr val="tx1"/>
                </a:solidFill>
                <a:latin typeface="Calibri" panose="020F0502020204030204" pitchFamily="34" charset="0"/>
                <a:ea typeface="MS PGothic" panose="020B0600070205080204" pitchFamily="34" charset="-128"/>
              </a:defRPr>
            </a:lvl4pPr>
            <a:lvl5pPr marL="2020461" indent="-223237">
              <a:spcBef>
                <a:spcPct val="30000"/>
              </a:spcBef>
              <a:defRPr sz="1200">
                <a:solidFill>
                  <a:schemeClr val="tx1"/>
                </a:solidFill>
                <a:latin typeface="Calibri" panose="020F0502020204030204" pitchFamily="34" charset="0"/>
                <a:ea typeface="MS PGothic" panose="020B0600070205080204" pitchFamily="34" charset="-128"/>
              </a:defRPr>
            </a:lvl5pPr>
            <a:lvl6pPr marL="248634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2235"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8121"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00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88A42-183A-426E-AC19-B1D825A07055}"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7387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29566" indent="-279856">
              <a:spcBef>
                <a:spcPct val="30000"/>
              </a:spcBef>
              <a:defRPr sz="1200">
                <a:solidFill>
                  <a:schemeClr val="tx1"/>
                </a:solidFill>
                <a:latin typeface="Calibri" panose="020F0502020204030204" pitchFamily="34" charset="0"/>
                <a:ea typeface="MS PGothic" panose="020B0600070205080204" pitchFamily="34" charset="-128"/>
              </a:defRPr>
            </a:lvl2pPr>
            <a:lvl3pPr marL="1122658" indent="-223237">
              <a:spcBef>
                <a:spcPct val="30000"/>
              </a:spcBef>
              <a:defRPr sz="1200">
                <a:solidFill>
                  <a:schemeClr val="tx1"/>
                </a:solidFill>
                <a:latin typeface="Calibri" panose="020F0502020204030204" pitchFamily="34" charset="0"/>
                <a:ea typeface="MS PGothic" panose="020B0600070205080204" pitchFamily="34" charset="-128"/>
              </a:defRPr>
            </a:lvl3pPr>
            <a:lvl4pPr marL="1570751" indent="-223237">
              <a:spcBef>
                <a:spcPct val="30000"/>
              </a:spcBef>
              <a:defRPr sz="1200">
                <a:solidFill>
                  <a:schemeClr val="tx1"/>
                </a:solidFill>
                <a:latin typeface="Calibri" panose="020F0502020204030204" pitchFamily="34" charset="0"/>
                <a:ea typeface="MS PGothic" panose="020B0600070205080204" pitchFamily="34" charset="-128"/>
              </a:defRPr>
            </a:lvl4pPr>
            <a:lvl5pPr marL="2020461" indent="-223237">
              <a:spcBef>
                <a:spcPct val="30000"/>
              </a:spcBef>
              <a:defRPr sz="1200">
                <a:solidFill>
                  <a:schemeClr val="tx1"/>
                </a:solidFill>
                <a:latin typeface="Calibri" panose="020F0502020204030204" pitchFamily="34" charset="0"/>
                <a:ea typeface="MS PGothic" panose="020B0600070205080204" pitchFamily="34" charset="-128"/>
              </a:defRPr>
            </a:lvl5pPr>
            <a:lvl6pPr marL="248634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2235"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8121"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00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88A42-183A-426E-AC19-B1D825A07055}"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7298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29566" indent="-279856">
              <a:spcBef>
                <a:spcPct val="30000"/>
              </a:spcBef>
              <a:defRPr sz="1200">
                <a:solidFill>
                  <a:schemeClr val="tx1"/>
                </a:solidFill>
                <a:latin typeface="Calibri" panose="020F0502020204030204" pitchFamily="34" charset="0"/>
                <a:ea typeface="MS PGothic" panose="020B0600070205080204" pitchFamily="34" charset="-128"/>
              </a:defRPr>
            </a:lvl2pPr>
            <a:lvl3pPr marL="1122658" indent="-223237">
              <a:spcBef>
                <a:spcPct val="30000"/>
              </a:spcBef>
              <a:defRPr sz="1200">
                <a:solidFill>
                  <a:schemeClr val="tx1"/>
                </a:solidFill>
                <a:latin typeface="Calibri" panose="020F0502020204030204" pitchFamily="34" charset="0"/>
                <a:ea typeface="MS PGothic" panose="020B0600070205080204" pitchFamily="34" charset="-128"/>
              </a:defRPr>
            </a:lvl3pPr>
            <a:lvl4pPr marL="1570751" indent="-223237">
              <a:spcBef>
                <a:spcPct val="30000"/>
              </a:spcBef>
              <a:defRPr sz="1200">
                <a:solidFill>
                  <a:schemeClr val="tx1"/>
                </a:solidFill>
                <a:latin typeface="Calibri" panose="020F0502020204030204" pitchFamily="34" charset="0"/>
                <a:ea typeface="MS PGothic" panose="020B0600070205080204" pitchFamily="34" charset="-128"/>
              </a:defRPr>
            </a:lvl4pPr>
            <a:lvl5pPr marL="2020461" indent="-223237">
              <a:spcBef>
                <a:spcPct val="30000"/>
              </a:spcBef>
              <a:defRPr sz="1200">
                <a:solidFill>
                  <a:schemeClr val="tx1"/>
                </a:solidFill>
                <a:latin typeface="Calibri" panose="020F0502020204030204" pitchFamily="34" charset="0"/>
                <a:ea typeface="MS PGothic" panose="020B0600070205080204" pitchFamily="34" charset="-128"/>
              </a:defRPr>
            </a:lvl5pPr>
            <a:lvl6pPr marL="248634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2235"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8121"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00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88A42-183A-426E-AC19-B1D825A07055}"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8399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a:t>
            </a:r>
            <a:r>
              <a:rPr lang="en-US" baseline="0" dirty="0" smtClean="0"/>
              <a:t> shows that 7 percent of non-elderly Medicaid enrollees without SSI would be directly affected by a work requirement.   </a:t>
            </a:r>
          </a:p>
          <a:p>
            <a:endParaRPr lang="en-US" baseline="0" dirty="0" smtClean="0"/>
          </a:p>
          <a:p>
            <a:r>
              <a:rPr lang="en-US" baseline="0" dirty="0" smtClean="0"/>
              <a:t>Also, 14 percent of this population is not working due to an illness or disability.   </a:t>
            </a:r>
            <a:endParaRPr lang="en-US" dirty="0" smtClean="0"/>
          </a:p>
          <a:p>
            <a:endParaRPr lang="en-US" dirty="0" smtClean="0"/>
          </a:p>
          <a:p>
            <a:r>
              <a:rPr lang="en-US" dirty="0" smtClean="0"/>
              <a:t>Source</a:t>
            </a:r>
            <a:r>
              <a:rPr lang="en-US" dirty="0"/>
              <a:t>:  </a:t>
            </a:r>
            <a:r>
              <a:rPr lang="en-US" dirty="0" smtClean="0"/>
              <a:t>Kaiser Family Foundation.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35</a:t>
            </a:fld>
            <a:endParaRPr lang="en-US" dirty="0"/>
          </a:p>
        </p:txBody>
      </p:sp>
    </p:spTree>
    <p:extLst>
      <p:ext uri="{BB962C8B-B14F-4D97-AF65-F5344CB8AC3E}">
        <p14:creationId xmlns:p14="http://schemas.microsoft.com/office/powerpoint/2010/main" val="301248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Garfield R</a:t>
            </a:r>
            <a:r>
              <a:rPr lang="en-US" baseline="0" dirty="0"/>
              <a:t>. et al.  </a:t>
            </a:r>
            <a:r>
              <a:rPr lang="en-US" dirty="0"/>
              <a:t>KFF Issue Brief,</a:t>
            </a:r>
            <a:r>
              <a:rPr lang="en-US" baseline="0" dirty="0"/>
              <a:t> June 2018</a:t>
            </a:r>
            <a:endParaRPr lang="en-US" dirty="0"/>
          </a:p>
          <a:p>
            <a:endParaRPr lang="en-US" altLang="en-US" dirty="0">
              <a:latin typeface="Arial" panose="020B0604020202020204"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29566" indent="-279856">
              <a:spcBef>
                <a:spcPct val="30000"/>
              </a:spcBef>
              <a:defRPr sz="1200">
                <a:solidFill>
                  <a:schemeClr val="tx1"/>
                </a:solidFill>
                <a:latin typeface="Calibri" panose="020F0502020204030204" pitchFamily="34" charset="0"/>
                <a:ea typeface="MS PGothic" panose="020B0600070205080204" pitchFamily="34" charset="-128"/>
              </a:defRPr>
            </a:lvl2pPr>
            <a:lvl3pPr marL="1122658" indent="-223237">
              <a:spcBef>
                <a:spcPct val="30000"/>
              </a:spcBef>
              <a:defRPr sz="1200">
                <a:solidFill>
                  <a:schemeClr val="tx1"/>
                </a:solidFill>
                <a:latin typeface="Calibri" panose="020F0502020204030204" pitchFamily="34" charset="0"/>
                <a:ea typeface="MS PGothic" panose="020B0600070205080204" pitchFamily="34" charset="-128"/>
              </a:defRPr>
            </a:lvl3pPr>
            <a:lvl4pPr marL="1570751" indent="-223237">
              <a:spcBef>
                <a:spcPct val="30000"/>
              </a:spcBef>
              <a:defRPr sz="1200">
                <a:solidFill>
                  <a:schemeClr val="tx1"/>
                </a:solidFill>
                <a:latin typeface="Calibri" panose="020F0502020204030204" pitchFamily="34" charset="0"/>
                <a:ea typeface="MS PGothic" panose="020B0600070205080204" pitchFamily="34" charset="-128"/>
              </a:defRPr>
            </a:lvl4pPr>
            <a:lvl5pPr marL="2020461" indent="-223237">
              <a:spcBef>
                <a:spcPct val="30000"/>
              </a:spcBef>
              <a:defRPr sz="1200">
                <a:solidFill>
                  <a:schemeClr val="tx1"/>
                </a:solidFill>
                <a:latin typeface="Calibri" panose="020F0502020204030204" pitchFamily="34" charset="0"/>
                <a:ea typeface="MS PGothic" panose="020B0600070205080204" pitchFamily="34" charset="-128"/>
              </a:defRPr>
            </a:lvl5pPr>
            <a:lvl6pPr marL="248634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2235"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8121"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008" indent="-2232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88A42-183A-426E-AC19-B1D825A07055}"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493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38</a:t>
            </a:fld>
            <a:endParaRPr lang="en-US"/>
          </a:p>
        </p:txBody>
      </p:sp>
    </p:spTree>
    <p:extLst>
      <p:ext uri="{BB962C8B-B14F-4D97-AF65-F5344CB8AC3E}">
        <p14:creationId xmlns:p14="http://schemas.microsoft.com/office/powerpoint/2010/main" val="401742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269573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190507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1494" indent="-289036">
              <a:defRPr sz="2400">
                <a:solidFill>
                  <a:schemeClr val="tx1"/>
                </a:solidFill>
                <a:latin typeface="Times New Roman" panose="02020603050405020304" pitchFamily="18" charset="0"/>
              </a:defRPr>
            </a:lvl2pPr>
            <a:lvl3pPr marL="1156145" indent="-231229">
              <a:defRPr sz="2400">
                <a:solidFill>
                  <a:schemeClr val="tx1"/>
                </a:solidFill>
                <a:latin typeface="Times New Roman" panose="02020603050405020304" pitchFamily="18" charset="0"/>
              </a:defRPr>
            </a:lvl3pPr>
            <a:lvl4pPr marL="1618602" indent="-231229">
              <a:defRPr sz="2400">
                <a:solidFill>
                  <a:schemeClr val="tx1"/>
                </a:solidFill>
                <a:latin typeface="Times New Roman" panose="02020603050405020304" pitchFamily="18" charset="0"/>
              </a:defRPr>
            </a:lvl4pPr>
            <a:lvl5pPr marL="2081060" indent="-231229">
              <a:defRPr sz="2400">
                <a:solidFill>
                  <a:schemeClr val="tx1"/>
                </a:solidFill>
                <a:latin typeface="Times New Roman" panose="02020603050405020304" pitchFamily="18" charset="0"/>
              </a:defRPr>
            </a:lvl5pPr>
            <a:lvl6pPr marL="2543518" indent="-231229" eaLnBrk="0" fontAlgn="base" hangingPunct="0">
              <a:spcBef>
                <a:spcPct val="0"/>
              </a:spcBef>
              <a:spcAft>
                <a:spcPct val="0"/>
              </a:spcAft>
              <a:defRPr sz="2400">
                <a:solidFill>
                  <a:schemeClr val="tx1"/>
                </a:solidFill>
                <a:latin typeface="Times New Roman" panose="02020603050405020304" pitchFamily="18" charset="0"/>
              </a:defRPr>
            </a:lvl6pPr>
            <a:lvl7pPr marL="3005976" indent="-231229" eaLnBrk="0" fontAlgn="base" hangingPunct="0">
              <a:spcBef>
                <a:spcPct val="0"/>
              </a:spcBef>
              <a:spcAft>
                <a:spcPct val="0"/>
              </a:spcAft>
              <a:defRPr sz="2400">
                <a:solidFill>
                  <a:schemeClr val="tx1"/>
                </a:solidFill>
                <a:latin typeface="Times New Roman" panose="02020603050405020304" pitchFamily="18" charset="0"/>
              </a:defRPr>
            </a:lvl7pPr>
            <a:lvl8pPr marL="3468434" indent="-231229" eaLnBrk="0" fontAlgn="base" hangingPunct="0">
              <a:spcBef>
                <a:spcPct val="0"/>
              </a:spcBef>
              <a:spcAft>
                <a:spcPct val="0"/>
              </a:spcAft>
              <a:defRPr sz="2400">
                <a:solidFill>
                  <a:schemeClr val="tx1"/>
                </a:solidFill>
                <a:latin typeface="Times New Roman" panose="02020603050405020304" pitchFamily="18" charset="0"/>
              </a:defRPr>
            </a:lvl8pPr>
            <a:lvl9pPr marL="3930891" indent="-231229" eaLnBrk="0" fontAlgn="base" hangingPunct="0">
              <a:spcBef>
                <a:spcPct val="0"/>
              </a:spcBef>
              <a:spcAft>
                <a:spcPct val="0"/>
              </a:spcAft>
              <a:defRPr sz="2400">
                <a:solidFill>
                  <a:schemeClr val="tx1"/>
                </a:solidFill>
                <a:latin typeface="Times New Roman" panose="02020603050405020304" pitchFamily="18" charset="0"/>
              </a:defRPr>
            </a:lvl9pPr>
          </a:lstStyle>
          <a:p>
            <a:fld id="{67862757-B39F-453E-A85C-57C7ADB9B552}" type="slidenum">
              <a:rPr lang="en-US" altLang="en-US" sz="1200"/>
              <a:pPr/>
              <a:t>6</a:t>
            </a:fld>
            <a:endParaRPr lang="en-US" altLang="en-US" sz="1200" dirty="0"/>
          </a:p>
        </p:txBody>
      </p:sp>
    </p:spTree>
    <p:extLst>
      <p:ext uri="{BB962C8B-B14F-4D97-AF65-F5344CB8AC3E}">
        <p14:creationId xmlns:p14="http://schemas.microsoft.com/office/powerpoint/2010/main" val="30688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9</a:t>
            </a:fld>
            <a:endParaRPr lang="en-US" dirty="0"/>
          </a:p>
        </p:txBody>
      </p:sp>
    </p:spTree>
    <p:extLst>
      <p:ext uri="{BB962C8B-B14F-4D97-AF65-F5344CB8AC3E}">
        <p14:creationId xmlns:p14="http://schemas.microsoft.com/office/powerpoint/2010/main" val="420160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10</a:t>
            </a:fld>
            <a:endParaRPr lang="en-US" dirty="0"/>
          </a:p>
        </p:txBody>
      </p:sp>
    </p:spTree>
    <p:extLst>
      <p:ext uri="{BB962C8B-B14F-4D97-AF65-F5344CB8AC3E}">
        <p14:creationId xmlns:p14="http://schemas.microsoft.com/office/powerpoint/2010/main" val="89344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a:t>Description: Map of US shows the 34 states that have adopted the Medicaid Expansion, the 3 states that are considering expansion, and the 14 states that are not adopting expansion at this time</a:t>
            </a:r>
          </a:p>
          <a:p>
            <a:endParaRPr lang="en-US" dirty="0"/>
          </a:p>
          <a:p>
            <a:r>
              <a:rPr lang="en-US" dirty="0"/>
              <a:t>SOURCE: “Status of State Action on the Medicaid Expansion Decision,” KFF State Health Facts, updated July 3, 2018.</a:t>
            </a:r>
          </a:p>
          <a:p>
            <a:r>
              <a:rPr lang="en-US" dirty="0">
                <a:hlinkClick r:id="rId3"/>
              </a:rPr>
              <a:t>https://www.kff.org/health-reform/state-indicator/state-activity-around-expanding-medicaid-under-the-affordable-care-act/ </a:t>
            </a:r>
            <a:endParaRPr lang="en-US" dirty="0"/>
          </a:p>
          <a:p>
            <a:endParaRPr lang="en-US" u="none" baseline="0" dirty="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7928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the proportion of different groups enrolled in Medicaid and their proportion of costs.</a:t>
            </a:r>
          </a:p>
          <a:p>
            <a:r>
              <a:rPr lang="en-US" dirty="0"/>
              <a:t>Other Children: 48 percent of enrollees, 21 percent of costs</a:t>
            </a:r>
          </a:p>
          <a:p>
            <a:r>
              <a:rPr lang="en-US" dirty="0"/>
              <a:t>Other Adults: 27 percent of enrollees, 15 percent of costs</a:t>
            </a:r>
          </a:p>
          <a:p>
            <a:r>
              <a:rPr lang="en-US" dirty="0"/>
              <a:t>Seniors: 9 percent of enrollees, 21 percent of costs</a:t>
            </a:r>
          </a:p>
          <a:p>
            <a:r>
              <a:rPr lang="en-US" dirty="0"/>
              <a:t>Children with disabilities: 2 percent of enrollees, 7 percent of costs</a:t>
            </a:r>
          </a:p>
          <a:p>
            <a:r>
              <a:rPr lang="en-US" dirty="0"/>
              <a:t>Nonelderly adults with disabilities: 12 percent of enrollees, 36 percent of costs</a:t>
            </a:r>
          </a:p>
          <a:p>
            <a:r>
              <a:rPr lang="en-US" dirty="0"/>
              <a:t>From the Kaiser Family Foundation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391764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the annual spending on acute care versus long-term care for different types of Medicaid enrollees.</a:t>
            </a:r>
          </a:p>
          <a:p>
            <a:r>
              <a:rPr lang="en-US" dirty="0"/>
              <a:t>Other Children: $2399 on acute care, $64 on long-term care</a:t>
            </a:r>
          </a:p>
          <a:p>
            <a:r>
              <a:rPr lang="en-US" dirty="0"/>
              <a:t>Other Adults: $3234 on acute care, $13 on long-term care</a:t>
            </a:r>
          </a:p>
          <a:p>
            <a:r>
              <a:rPr lang="en-US" dirty="0"/>
              <a:t>Children with disabilities: $13591 on acute care, $3211 on long-term care</a:t>
            </a:r>
          </a:p>
          <a:p>
            <a:r>
              <a:rPr lang="en-US" dirty="0"/>
              <a:t>Nonelderly adults with disabilities: $9922 on acute care, $6690 on long-term care</a:t>
            </a:r>
          </a:p>
          <a:p>
            <a:r>
              <a:rPr lang="en-US" dirty="0"/>
              <a:t>Seniors: $4091 on acute care, $9158 on long-term care</a:t>
            </a:r>
          </a:p>
          <a:p>
            <a:r>
              <a:rPr lang="en-US" dirty="0"/>
              <a:t>From the Kaiser Family Foundation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370149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6612" y="6203951"/>
            <a:ext cx="6862462" cy="273049"/>
          </a:xfrm>
        </p:spPr>
        <p:txBody>
          <a:bodyPr/>
          <a:lstStyle/>
          <a:p>
            <a:r>
              <a:rPr lang="en-US" dirty="0"/>
              <a:t>CHRIL-Collaborative on Health Reform and Independent Living</a:t>
            </a:r>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979612" y="3581400"/>
            <a:ext cx="8229600" cy="1066800"/>
          </a:xfrm>
        </p:spPr>
        <p:txBody>
          <a:bodyPr>
            <a:normAutofit/>
          </a:bodyPr>
          <a:lstStyle>
            <a:lvl1pPr marL="0" indent="0" algn="ctr">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98612" y="2209800"/>
            <a:ext cx="9144000" cy="990600"/>
          </a:xfrm>
        </p:spPr>
        <p:txBody>
          <a:bodyPr>
            <a:noAutofit/>
          </a:bodyPr>
          <a:lstStyle>
            <a:lvl1pPr algn="ctr">
              <a:defRPr sz="4800" b="1"/>
            </a:lvl1pPr>
          </a:lstStyle>
          <a:p>
            <a:r>
              <a:rPr lang="en-US"/>
              <a:t>Click to edit Master title style</a:t>
            </a:r>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2812" y="6172200"/>
            <a:ext cx="3276600" cy="350627"/>
          </a:xfrm>
        </p:spPr>
        <p:txBody>
          <a:bodyPr/>
          <a:lstStyle>
            <a:lvl1pPr>
              <a:defRPr sz="800"/>
            </a:lvl1pPr>
          </a:lstStyle>
          <a:p>
            <a:r>
              <a:rPr lang="en-US"/>
              <a:t>CHRIL-Collaborative on Health Reform and Independent Living</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a:xfrm>
            <a:off x="912812" y="1371600"/>
            <a:ext cx="10515600" cy="4648200"/>
          </a:xfrm>
        </p:spPr>
        <p:txBody>
          <a:bodyPr>
            <a:normAutofit/>
          </a:bodyPr>
          <a:lstStyle>
            <a:lvl1pPr>
              <a:defRPr sz="2600"/>
            </a:lvl1pPr>
            <a:lvl2pPr>
              <a:buClr>
                <a:schemeClr val="accent2"/>
              </a:buClr>
              <a:defRPr sz="2600"/>
            </a:lvl2pPr>
            <a:lvl3pPr>
              <a:defRPr sz="2600"/>
            </a:lvl3pPr>
            <a:lvl4pPr>
              <a:defRPr sz="2600"/>
            </a:lvl4pPr>
            <a:lvl5pPr>
              <a:defRPr sz="260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293812" y="457200"/>
            <a:ext cx="9296400" cy="685800"/>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32150" y="6280151"/>
            <a:ext cx="6862462" cy="273049"/>
          </a:xfrm>
        </p:spPr>
        <p:txBody>
          <a:bodyPr/>
          <a:lstStyle/>
          <a:p>
            <a:r>
              <a:rPr lang="en-US"/>
              <a:t>CHRIL-Collaborative on Health Reform and Independent Living</a:t>
            </a:r>
            <a:endParaRPr lang="en-US" dirty="0"/>
          </a:p>
        </p:txBody>
      </p:sp>
      <p:sp>
        <p:nvSpPr>
          <p:cNvPr id="7" name="Slide Number Placeholder 6"/>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327151"/>
            <a:ext cx="4648201"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70012" y="1327151"/>
            <a:ext cx="4645152"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370012" y="381000"/>
            <a:ext cx="9601200" cy="685800"/>
          </a:xfrm>
        </p:spPr>
        <p:txBody>
          <a:bodyPr/>
          <a:lstStyle>
            <a:lvl1pPr>
              <a:defRPr b="1"/>
            </a:lvl1pPr>
          </a:lstStyle>
          <a:p>
            <a:r>
              <a:rPr lang="en-US" dirty="0"/>
              <a:t>Click to edit Master title style</a:t>
            </a:r>
            <a:endParaRP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CHRIL-Collaborative on Health Reform and Independent Living</a:t>
            </a:r>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CHRIL-Collaborative on Health Reform and Independent Living</a:t>
            </a:r>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a:xfrm>
            <a:off x="1370012" y="457200"/>
            <a:ext cx="9601200" cy="807827"/>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21888" y="6217920"/>
            <a:ext cx="11091831" cy="548640"/>
          </a:xfrm>
          <a:prstGeom prst="rect">
            <a:avLst/>
          </a:prstGeom>
        </p:spPr>
        <p:txBody>
          <a:bodyPr anchor="b" anchorCtr="0"/>
          <a:lstStyle>
            <a:lvl1pPr marL="0" indent="0" algn="l">
              <a:spcBef>
                <a:spcPts val="0"/>
              </a:spcBef>
              <a:buFont typeface="Arial" pitchFamily="34" charset="0"/>
              <a:buNone/>
              <a:defRPr sz="1000" baseline="0">
                <a:solidFill>
                  <a:schemeClr val="tx1"/>
                </a:solidFill>
                <a:latin typeface="+mn-lt"/>
                <a:cs typeface="Calibri" pitchFamily="34" charset="0"/>
              </a:defRPr>
            </a:lvl1pPr>
          </a:lstStyle>
          <a:p>
            <a:pPr algn="l">
              <a:spcBef>
                <a:spcPts val="0"/>
              </a:spcBef>
            </a:pPr>
            <a:r>
              <a:rPr lang="en-US" dirty="0"/>
              <a:t>Insert Source Here</a:t>
            </a:r>
          </a:p>
        </p:txBody>
      </p:sp>
      <p:sp>
        <p:nvSpPr>
          <p:cNvPr id="4" name="Title 5"/>
          <p:cNvSpPr>
            <a:spLocks noGrp="1" noChangeArrowheads="1"/>
          </p:cNvSpPr>
          <p:nvPr>
            <p:ph type="title"/>
          </p:nvPr>
        </p:nvSpPr>
        <p:spPr bwMode="auto">
          <a:xfrm>
            <a:off x="1015736" y="56716"/>
            <a:ext cx="11051201"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731143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r>
              <a:rPr lang="en-US"/>
              <a:t>CHRIL-Collaborative on Health Reform and Independent Living</a:t>
            </a: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ril.ilru.org/training" TargetMode="External"/><Relationship Id="rId3" Type="http://schemas.openxmlformats.org/officeDocument/2006/relationships/hyperlink" Target="mailto:jjkennedy@wsu.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98612" y="1866900"/>
            <a:ext cx="9144000" cy="990600"/>
          </a:xfrm>
        </p:spPr>
        <p:txBody>
          <a:bodyPr/>
          <a:lstStyle/>
          <a:p>
            <a:r>
              <a:rPr lang="en-US" sz="4000" dirty="0"/>
              <a:t>American Health Policy 102: Understanding Medicaid and Recent/Current Policy Changes</a:t>
            </a:r>
          </a:p>
        </p:txBody>
      </p:sp>
      <p:sp>
        <p:nvSpPr>
          <p:cNvPr id="4" name="Subtitle 3"/>
          <p:cNvSpPr>
            <a:spLocks noGrp="1"/>
          </p:cNvSpPr>
          <p:nvPr>
            <p:ph type="subTitle" idx="1"/>
          </p:nvPr>
        </p:nvSpPr>
        <p:spPr>
          <a:xfrm>
            <a:off x="2055812" y="4191000"/>
            <a:ext cx="8229600" cy="1981200"/>
          </a:xfrm>
        </p:spPr>
        <p:txBody>
          <a:bodyPr>
            <a:noAutofit/>
          </a:bodyPr>
          <a:lstStyle/>
          <a:p>
            <a:pPr>
              <a:lnSpc>
                <a:spcPct val="100000"/>
              </a:lnSpc>
            </a:pPr>
            <a:r>
              <a:rPr lang="en-US" sz="2800" b="1" dirty="0" smtClean="0">
                <a:solidFill>
                  <a:srgbClr val="7030A0"/>
                </a:solidFill>
              </a:rPr>
              <a:t>NCIL Meeting</a:t>
            </a:r>
          </a:p>
          <a:p>
            <a:pPr>
              <a:lnSpc>
                <a:spcPct val="100000"/>
              </a:lnSpc>
            </a:pPr>
            <a:r>
              <a:rPr lang="en-US" sz="2800" b="1" dirty="0" smtClean="0">
                <a:solidFill>
                  <a:srgbClr val="7030A0"/>
                </a:solidFill>
              </a:rPr>
              <a:t>Washington</a:t>
            </a:r>
            <a:r>
              <a:rPr lang="en-US" sz="2800" b="1" dirty="0">
                <a:solidFill>
                  <a:srgbClr val="7030A0"/>
                </a:solidFill>
              </a:rPr>
              <a:t>, DC</a:t>
            </a:r>
          </a:p>
          <a:p>
            <a:pPr>
              <a:lnSpc>
                <a:spcPct val="100000"/>
              </a:lnSpc>
            </a:pPr>
            <a:r>
              <a:rPr lang="en-US" sz="2800" b="1" dirty="0">
                <a:solidFill>
                  <a:schemeClr val="tx2"/>
                </a:solidFill>
              </a:rPr>
              <a:t>July 25, 2018</a:t>
            </a:r>
          </a:p>
        </p:txBody>
      </p:sp>
      <p:sp>
        <p:nvSpPr>
          <p:cNvPr id="3" name="Slide Number Placeholder 2"/>
          <p:cNvSpPr>
            <a:spLocks noGrp="1"/>
          </p:cNvSpPr>
          <p:nvPr>
            <p:ph type="sldNum" sz="quarter" idx="12"/>
          </p:nvPr>
        </p:nvSpPr>
        <p:spPr/>
        <p:txBody>
          <a:bodyPr/>
          <a:lstStyle/>
          <a:p>
            <a:fld id="{E5137D0E-4A4F-4307-8994-C1891D747D59}" type="slidenum">
              <a:rPr lang="en-US" smtClean="0"/>
              <a:t>1</a:t>
            </a:fld>
            <a:endParaRPr lang="en-US"/>
          </a:p>
        </p:txBody>
      </p:sp>
    </p:spTree>
    <p:extLst>
      <p:ext uri="{BB962C8B-B14F-4D97-AF65-F5344CB8AC3E}">
        <p14:creationId xmlns:p14="http://schemas.microsoft.com/office/powerpoint/2010/main" val="208130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447800"/>
            <a:ext cx="9296400" cy="685800"/>
          </a:xfrm>
        </p:spPr>
        <p:txBody>
          <a:bodyPr>
            <a:noAutofit/>
          </a:bodyPr>
          <a:lstStyle/>
          <a:p>
            <a:r>
              <a:rPr lang="en-US" sz="4000" dirty="0"/>
              <a:t>The Affordable Care Act’s Medicaid eligibility expansion</a:t>
            </a:r>
          </a:p>
        </p:txBody>
      </p:sp>
      <p:sp>
        <p:nvSpPr>
          <p:cNvPr id="3" name="Content Placeholder 2"/>
          <p:cNvSpPr>
            <a:spLocks noGrp="1"/>
          </p:cNvSpPr>
          <p:nvPr>
            <p:ph idx="1"/>
          </p:nvPr>
        </p:nvSpPr>
        <p:spPr>
          <a:xfrm>
            <a:off x="912812" y="2362200"/>
            <a:ext cx="10515600" cy="4648200"/>
          </a:xfrm>
        </p:spPr>
        <p:txBody>
          <a:bodyPr>
            <a:noAutofit/>
          </a:bodyPr>
          <a:lstStyle/>
          <a:p>
            <a:r>
              <a:rPr lang="en-US" sz="2400" dirty="0"/>
              <a:t>Originally under the 2010 ACA, states must provide Medicaid to all individuals under age 65 with incomes below 139% of federal poverty level </a:t>
            </a:r>
          </a:p>
          <a:p>
            <a:r>
              <a:rPr lang="en-US" sz="2400" dirty="0"/>
              <a:t>In 2012, the Supreme Court concluded that enforcement of the Medicaid expansion was an unconstitutional violation of states’ rights </a:t>
            </a:r>
          </a:p>
          <a:p>
            <a:r>
              <a:rPr lang="en-US" sz="2400" dirty="0"/>
              <a:t>Consequently, while states still may choose to increase Medicaid income eligibility to 138% of the FPL and eliminate categorical requirements, they are not required to do so </a:t>
            </a:r>
          </a:p>
        </p:txBody>
      </p:sp>
    </p:spTree>
    <p:extLst>
      <p:ext uri="{BB962C8B-B14F-4D97-AF65-F5344CB8AC3E}">
        <p14:creationId xmlns:p14="http://schemas.microsoft.com/office/powerpoint/2010/main" val="40503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8667" y="471209"/>
            <a:ext cx="9451490" cy="914400"/>
          </a:xfrm>
        </p:spPr>
        <p:txBody>
          <a:bodyPr>
            <a:normAutofit fontScale="90000"/>
          </a:bodyPr>
          <a:lstStyle/>
          <a:p>
            <a:r>
              <a:rPr lang="en-US" sz="3600" b="1" dirty="0">
                <a:latin typeface="+mj-lt"/>
              </a:rPr>
              <a:t>34 States have Expanded Medicaid </a:t>
            </a:r>
            <a:r>
              <a:rPr lang="en-US" sz="3600" b="1" dirty="0" smtClean="0">
                <a:latin typeface="+mj-lt"/>
              </a:rPr>
              <a:t>Eligibility as of July 2018</a:t>
            </a:r>
            <a:endParaRPr lang="en-US" sz="3600" b="1" dirty="0">
              <a:latin typeface="+mj-lt"/>
            </a:endParaRPr>
          </a:p>
        </p:txBody>
      </p:sp>
      <p:grpSp>
        <p:nvGrpSpPr>
          <p:cNvPr id="4" name="Group 3"/>
          <p:cNvGrpSpPr>
            <a:grpSpLocks noChangeAspect="1"/>
          </p:cNvGrpSpPr>
          <p:nvPr/>
        </p:nvGrpSpPr>
        <p:grpSpPr>
          <a:xfrm>
            <a:off x="2741612" y="1371600"/>
            <a:ext cx="7772400" cy="4300380"/>
            <a:chOff x="928895" y="973956"/>
            <a:chExt cx="7807118" cy="4319588"/>
          </a:xfrm>
        </p:grpSpPr>
        <p:sp>
          <p:nvSpPr>
            <p:cNvPr id="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a:defRPr/>
              </a:pPr>
              <a:endParaRPr lang="en-US" sz="1200" b="1">
                <a:solidFill>
                  <a:srgbClr val="B0DDF4"/>
                </a:solidFill>
              </a:endParaRPr>
            </a:p>
          </p:txBody>
        </p:sp>
        <p:sp>
          <p:nvSpPr>
            <p:cNvPr id="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nvGrpSpPr>
            <p:cNvPr id="9" name="Shape - Virginia"/>
            <p:cNvGrpSpPr>
              <a:grpSpLocks/>
            </p:cNvGrpSpPr>
            <p:nvPr/>
          </p:nvGrpSpPr>
          <p:grpSpPr bwMode="auto">
            <a:xfrm>
              <a:off x="6276972" y="2507480"/>
              <a:ext cx="1009651" cy="596900"/>
              <a:chOff x="3911" y="1540"/>
              <a:chExt cx="636" cy="376"/>
            </a:xfrm>
            <a:solidFill>
              <a:srgbClr val="0072C0"/>
            </a:solidFill>
          </p:grpSpPr>
          <p:sp>
            <p:nvSpPr>
              <p:cNvPr id="12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pattFill prst="wdDnDiag">
                <a:fgClr>
                  <a:schemeClr val="bg1">
                    <a:lumMod val="50000"/>
                  </a:schemeClr>
                </a:fgClr>
                <a:bgClr>
                  <a:schemeClr val="accent2"/>
                </a:bgClr>
              </a:pattFill>
              <a:ln w="19050">
                <a:solidFill>
                  <a:schemeClr val="tx1"/>
                </a:solidFill>
                <a:prstDash val="solid"/>
                <a:round/>
                <a:headEnd/>
                <a:tailEnd/>
              </a:ln>
            </p:spPr>
            <p:txBody>
              <a:bodyPr/>
              <a:lstStyle/>
              <a:p>
                <a:endParaRPr lang="en-US" sz="1200" b="1">
                  <a:solidFill>
                    <a:srgbClr val="B0DDF4"/>
                  </a:solidFill>
                </a:endParaRPr>
              </a:p>
            </p:txBody>
          </p:sp>
          <p:sp>
            <p:nvSpPr>
              <p:cNvPr id="13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1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accent5"/>
            </a:solidFill>
            <a:ln w="19050">
              <a:solidFill>
                <a:schemeClr val="tx1"/>
              </a:solidFill>
              <a:prstDash val="solid"/>
              <a:round/>
              <a:headEnd/>
              <a:tailEnd/>
            </a:ln>
          </p:spPr>
          <p:txBody>
            <a:bodyPr/>
            <a:lstStyle/>
            <a:p>
              <a:endParaRPr lang="en-US" sz="1200" b="1">
                <a:solidFill>
                  <a:srgbClr val="000000"/>
                </a:solidFill>
              </a:endParaRPr>
            </a:p>
          </p:txBody>
        </p:sp>
        <p:sp>
          <p:nvSpPr>
            <p:cNvPr id="1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endParaRPr lang="en-US" sz="1100" b="1">
                <a:solidFill>
                  <a:srgbClr val="000000"/>
                </a:solidFill>
                <a:cs typeface="Calibri" pitchFamily="34" charset="0"/>
              </a:endParaRPr>
            </a:p>
          </p:txBody>
        </p:sp>
        <p:sp>
          <p:nvSpPr>
            <p:cNvPr id="1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B0DDF4"/>
                </a:solidFill>
              </a:endParaRPr>
            </a:p>
          </p:txBody>
        </p:sp>
        <p:sp>
          <p:nvSpPr>
            <p:cNvPr id="1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2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2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2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grpSp>
          <p:nvGrpSpPr>
            <p:cNvPr id="23" name="Shape - New York"/>
            <p:cNvGrpSpPr>
              <a:grpSpLocks/>
            </p:cNvGrpSpPr>
            <p:nvPr/>
          </p:nvGrpSpPr>
          <p:grpSpPr bwMode="auto">
            <a:xfrm>
              <a:off x="6530974" y="1478781"/>
              <a:ext cx="1044575" cy="700087"/>
              <a:chOff x="4071" y="893"/>
              <a:chExt cx="658" cy="440"/>
            </a:xfrm>
            <a:solidFill>
              <a:schemeClr val="accent6"/>
            </a:solidFill>
          </p:grpSpPr>
          <p:sp>
            <p:nvSpPr>
              <p:cNvPr id="12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2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grpSp>
        <p:sp>
          <p:nvSpPr>
            <p:cNvPr id="2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2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accent5"/>
            </a:solidFill>
            <a:ln w="19050">
              <a:solidFill>
                <a:schemeClr val="tx1"/>
              </a:solidFill>
              <a:prstDash val="solid"/>
              <a:round/>
              <a:headEnd/>
              <a:tailEnd/>
            </a:ln>
          </p:spPr>
          <p:txBody>
            <a:bodyPr/>
            <a:lstStyle/>
            <a:p>
              <a:endParaRPr lang="en-US" sz="1200" b="1">
                <a:solidFill>
                  <a:srgbClr val="000000"/>
                </a:solidFill>
              </a:endParaRPr>
            </a:p>
          </p:txBody>
        </p:sp>
        <p:sp>
          <p:nvSpPr>
            <p:cNvPr id="2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tx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3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3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3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grpSp>
          <p:nvGrpSpPr>
            <p:cNvPr id="34" name="Shape - Michigan"/>
            <p:cNvGrpSpPr>
              <a:grpSpLocks/>
            </p:cNvGrpSpPr>
            <p:nvPr/>
          </p:nvGrpSpPr>
          <p:grpSpPr bwMode="auto">
            <a:xfrm>
              <a:off x="5232398" y="1427981"/>
              <a:ext cx="990600" cy="882650"/>
              <a:chOff x="3254" y="860"/>
              <a:chExt cx="623" cy="557"/>
            </a:xfrm>
            <a:solidFill>
              <a:srgbClr val="0072C0"/>
            </a:solidFill>
          </p:grpSpPr>
          <p:sp>
            <p:nvSpPr>
              <p:cNvPr id="12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3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pattFill prst="wdDnDiag">
              <a:fgClr>
                <a:schemeClr val="bg1">
                  <a:lumMod val="50000"/>
                </a:schemeClr>
              </a:fgClr>
              <a:bgClr>
                <a:schemeClr val="accent2"/>
              </a:bgClr>
            </a:pattFill>
            <a:ln w="19050">
              <a:solidFill>
                <a:schemeClr val="tx1"/>
              </a:solidFill>
              <a:prstDash val="solid"/>
              <a:round/>
              <a:headEnd/>
              <a:tailEnd/>
            </a:ln>
          </p:spPr>
          <p:txBody>
            <a:bodyPr/>
            <a:lstStyle/>
            <a:p>
              <a:endParaRPr lang="en-US" sz="1200" b="1">
                <a:solidFill>
                  <a:srgbClr val="B0DDF4"/>
                </a:solidFill>
              </a:endParaRPr>
            </a:p>
          </p:txBody>
        </p:sp>
        <p:sp>
          <p:nvSpPr>
            <p:cNvPr id="3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4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4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4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4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5"/>
            </a:solidFill>
            <a:ln w="19050">
              <a:solidFill>
                <a:schemeClr val="tx1"/>
              </a:solidFill>
              <a:prstDash val="solid"/>
              <a:round/>
              <a:headEnd/>
              <a:tailEnd/>
            </a:ln>
          </p:spPr>
          <p:txBody>
            <a:bodyPr/>
            <a:lstStyle/>
            <a:p>
              <a:endParaRPr lang="en-US" sz="1200" b="1">
                <a:solidFill>
                  <a:srgbClr val="000000"/>
                </a:solidFill>
              </a:endParaRPr>
            </a:p>
          </p:txBody>
        </p:sp>
        <p:grpSp>
          <p:nvGrpSpPr>
            <p:cNvPr id="44" name="Shape - Hawaii"/>
            <p:cNvGrpSpPr/>
            <p:nvPr/>
          </p:nvGrpSpPr>
          <p:grpSpPr>
            <a:xfrm>
              <a:off x="2157414" y="4101330"/>
              <a:ext cx="622300" cy="477838"/>
              <a:chOff x="2184402" y="4672013"/>
              <a:chExt cx="622300" cy="477838"/>
            </a:xfrm>
            <a:solidFill>
              <a:srgbClr val="7BC7ED"/>
            </a:solidFill>
          </p:grpSpPr>
          <p:sp>
            <p:nvSpPr>
              <p:cNvPr id="11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1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1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a:solidFill>
                    <a:srgbClr val="000000"/>
                  </a:solidFill>
                </a:endParaRPr>
              </a:p>
            </p:txBody>
          </p:sp>
          <p:sp>
            <p:nvSpPr>
              <p:cNvPr id="12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4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4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4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4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4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5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3" name="Shape - Alaska"/>
            <p:cNvSpPr>
              <a:spLocks noChangeAspect="1"/>
            </p:cNvSpPr>
            <p:nvPr/>
          </p:nvSpPr>
          <p:spPr bwMode="auto">
            <a:xfrm>
              <a:off x="928895" y="3717156"/>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accent2"/>
            </a:solidFill>
            <a:ln w="19050">
              <a:solidFill>
                <a:schemeClr val="tx1"/>
              </a:solidFill>
              <a:prstDash val="solid"/>
              <a:round/>
              <a:headEnd/>
              <a:tailEnd/>
            </a:ln>
          </p:spPr>
          <p:txBody>
            <a:bodyPr/>
            <a:lstStyle/>
            <a:p>
              <a:endParaRPr lang="en-US" b="1">
                <a:solidFill>
                  <a:srgbClr val="000000"/>
                </a:solidFill>
              </a:endParaRPr>
            </a:p>
          </p:txBody>
        </p:sp>
        <p:sp>
          <p:nvSpPr>
            <p:cNvPr id="5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5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a:defRPr/>
              </a:pPr>
              <a:endParaRPr lang="en-US" sz="1200" b="1">
                <a:solidFill>
                  <a:srgbClr val="000000"/>
                </a:solidFill>
              </a:endParaRPr>
            </a:p>
          </p:txBody>
        </p:sp>
        <p:sp>
          <p:nvSpPr>
            <p:cNvPr id="56"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WY</a:t>
              </a:r>
            </a:p>
          </p:txBody>
        </p:sp>
        <p:sp>
          <p:nvSpPr>
            <p:cNvPr id="57"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WI</a:t>
              </a:r>
            </a:p>
          </p:txBody>
        </p:sp>
        <p:sp>
          <p:nvSpPr>
            <p:cNvPr id="58"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WV</a:t>
              </a:r>
            </a:p>
          </p:txBody>
        </p:sp>
        <p:sp>
          <p:nvSpPr>
            <p:cNvPr id="59"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WA</a:t>
              </a:r>
            </a:p>
          </p:txBody>
        </p:sp>
        <p:sp>
          <p:nvSpPr>
            <p:cNvPr id="60" name="Text - Virginia"/>
            <p:cNvSpPr txBox="1">
              <a:spLocks noChangeArrowheads="1"/>
            </p:cNvSpPr>
            <p:nvPr/>
          </p:nvSpPr>
          <p:spPr bwMode="auto">
            <a:xfrm>
              <a:off x="6589712" y="2707506"/>
              <a:ext cx="692151" cy="27667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VA</a:t>
              </a:r>
              <a:r>
                <a:rPr lang="en-US" sz="1400" b="1" baseline="30000" dirty="0">
                  <a:solidFill>
                    <a:schemeClr val="bg1"/>
                  </a:solidFill>
                </a:rPr>
                <a:t>◊</a:t>
              </a:r>
              <a:endParaRPr lang="en-US" sz="1400" b="1" dirty="0">
                <a:solidFill>
                  <a:schemeClr val="bg1"/>
                </a:solidFill>
                <a:cs typeface="Times New Roman" charset="0"/>
              </a:endParaRPr>
            </a:p>
          </p:txBody>
        </p:sp>
        <p:sp>
          <p:nvSpPr>
            <p:cNvPr id="61"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VT</a:t>
              </a:r>
            </a:p>
          </p:txBody>
        </p:sp>
        <p:sp>
          <p:nvSpPr>
            <p:cNvPr id="62"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UT</a:t>
              </a:r>
              <a:r>
                <a:rPr lang="en-US" sz="1200" b="1" baseline="30000" dirty="0">
                  <a:solidFill>
                    <a:srgbClr val="000000"/>
                  </a:solidFill>
                  <a:cs typeface="Times New Roman" charset="0"/>
                </a:rPr>
                <a:t>‡</a:t>
              </a:r>
            </a:p>
          </p:txBody>
        </p:sp>
        <p:sp>
          <p:nvSpPr>
            <p:cNvPr id="63"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TX</a:t>
              </a:r>
            </a:p>
          </p:txBody>
        </p:sp>
        <p:sp>
          <p:nvSpPr>
            <p:cNvPr id="64"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TN</a:t>
              </a:r>
            </a:p>
          </p:txBody>
        </p:sp>
        <p:sp>
          <p:nvSpPr>
            <p:cNvPr id="65"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a:cs typeface="Times New Roman" charset="0"/>
                </a:rPr>
                <a:t>SD</a:t>
              </a:r>
            </a:p>
          </p:txBody>
        </p:sp>
        <p:sp>
          <p:nvSpPr>
            <p:cNvPr id="66"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SC</a:t>
              </a:r>
            </a:p>
          </p:txBody>
        </p:sp>
        <p:sp>
          <p:nvSpPr>
            <p:cNvPr id="67"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a:solidFill>
                    <a:srgbClr val="000000"/>
                  </a:solidFill>
                  <a:cs typeface="Times New Roman" charset="0"/>
                </a:rPr>
                <a:t>RI</a:t>
              </a:r>
            </a:p>
          </p:txBody>
        </p:sp>
        <p:sp>
          <p:nvSpPr>
            <p:cNvPr id="68" name="Text - Pennsylvania"/>
            <p:cNvSpPr txBox="1">
              <a:spLocks noChangeArrowheads="1"/>
            </p:cNvSpPr>
            <p:nvPr/>
          </p:nvSpPr>
          <p:spPr bwMode="auto">
            <a:xfrm>
              <a:off x="6442075" y="2145531"/>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PA</a:t>
              </a:r>
              <a:endParaRPr lang="en-US" sz="1200" b="1" baseline="30000" dirty="0">
                <a:solidFill>
                  <a:srgbClr val="FFFFFF"/>
                </a:solidFill>
                <a:cs typeface="Times New Roman" charset="0"/>
              </a:endParaRPr>
            </a:p>
          </p:txBody>
        </p:sp>
        <p:sp>
          <p:nvSpPr>
            <p:cNvPr id="69"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OR</a:t>
              </a:r>
            </a:p>
          </p:txBody>
        </p:sp>
        <p:sp>
          <p:nvSpPr>
            <p:cNvPr id="70"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OK</a:t>
              </a:r>
            </a:p>
          </p:txBody>
        </p:sp>
        <p:sp>
          <p:nvSpPr>
            <p:cNvPr id="71"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OH</a:t>
              </a:r>
              <a:endParaRPr lang="en-US" sz="1200" b="1" baseline="30000" dirty="0">
                <a:solidFill>
                  <a:srgbClr val="FFFFFF"/>
                </a:solidFill>
                <a:cs typeface="Times New Roman" charset="0"/>
              </a:endParaRPr>
            </a:p>
          </p:txBody>
        </p:sp>
        <p:sp>
          <p:nvSpPr>
            <p:cNvPr id="72"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ND</a:t>
              </a:r>
            </a:p>
          </p:txBody>
        </p:sp>
        <p:sp>
          <p:nvSpPr>
            <p:cNvPr id="73"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NC</a:t>
              </a:r>
            </a:p>
          </p:txBody>
        </p:sp>
        <p:sp>
          <p:nvSpPr>
            <p:cNvPr id="74"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NY</a:t>
              </a:r>
            </a:p>
          </p:txBody>
        </p:sp>
        <p:sp>
          <p:nvSpPr>
            <p:cNvPr id="75"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NM</a:t>
              </a:r>
            </a:p>
          </p:txBody>
        </p:sp>
        <p:sp>
          <p:nvSpPr>
            <p:cNvPr id="76"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NJ</a:t>
              </a:r>
            </a:p>
          </p:txBody>
        </p:sp>
        <p:sp>
          <p:nvSpPr>
            <p:cNvPr id="77" name="Text - New Hampshire"/>
            <p:cNvSpPr txBox="1">
              <a:spLocks noChangeArrowheads="1"/>
            </p:cNvSpPr>
            <p:nvPr/>
          </p:nvSpPr>
          <p:spPr bwMode="auto">
            <a:xfrm>
              <a:off x="7494588" y="1300981"/>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r>
              <a:br>
                <a:rPr lang="en-US" sz="1200" b="1" dirty="0">
                  <a:solidFill>
                    <a:srgbClr val="000000"/>
                  </a:solidFill>
                  <a:cs typeface="Times New Roman" charset="0"/>
                </a:rPr>
              </a:br>
              <a:r>
                <a:rPr lang="en-US" sz="1200" b="1" dirty="0">
                  <a:solidFill>
                    <a:srgbClr val="000000"/>
                  </a:solidFill>
                  <a:cs typeface="Times New Roman" charset="0"/>
                </a:rPr>
                <a:t>NH*</a:t>
              </a:r>
              <a:endParaRPr lang="en-US" sz="1200" b="1" baseline="30000" dirty="0">
                <a:solidFill>
                  <a:srgbClr val="000000"/>
                </a:solidFill>
                <a:cs typeface="Times New Roman" charset="0"/>
              </a:endParaRPr>
            </a:p>
          </p:txBody>
        </p:sp>
        <p:sp>
          <p:nvSpPr>
            <p:cNvPr id="78"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NV</a:t>
              </a:r>
            </a:p>
          </p:txBody>
        </p:sp>
        <p:sp>
          <p:nvSpPr>
            <p:cNvPr id="79"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NE</a:t>
              </a:r>
              <a:r>
                <a:rPr lang="en-US" sz="1200" b="1" baseline="30000" dirty="0">
                  <a:solidFill>
                    <a:srgbClr val="000000"/>
                  </a:solidFill>
                  <a:cs typeface="Times New Roman" charset="0"/>
                </a:rPr>
                <a:t>‡</a:t>
              </a:r>
              <a:endParaRPr lang="en-US" sz="1200" b="1" dirty="0">
                <a:solidFill>
                  <a:srgbClr val="000000"/>
                </a:solidFill>
                <a:cs typeface="Times New Roman" charset="0"/>
              </a:endParaRPr>
            </a:p>
          </p:txBody>
        </p:sp>
        <p:sp>
          <p:nvSpPr>
            <p:cNvPr id="80" name="Text - Montana"/>
            <p:cNvSpPr txBox="1">
              <a:spLocks noChangeArrowheads="1"/>
            </p:cNvSpPr>
            <p:nvPr/>
          </p:nvSpPr>
          <p:spPr bwMode="auto">
            <a:xfrm>
              <a:off x="2763837" y="13581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MT*</a:t>
              </a:r>
            </a:p>
          </p:txBody>
        </p:sp>
        <p:sp>
          <p:nvSpPr>
            <p:cNvPr id="81"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MO</a:t>
              </a:r>
            </a:p>
          </p:txBody>
        </p:sp>
        <p:sp>
          <p:nvSpPr>
            <p:cNvPr id="82"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MS</a:t>
              </a:r>
            </a:p>
          </p:txBody>
        </p:sp>
        <p:sp>
          <p:nvSpPr>
            <p:cNvPr id="83"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MN</a:t>
              </a:r>
            </a:p>
          </p:txBody>
        </p:sp>
        <p:sp>
          <p:nvSpPr>
            <p:cNvPr id="84"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MI*</a:t>
              </a:r>
            </a:p>
          </p:txBody>
        </p:sp>
        <p:sp>
          <p:nvSpPr>
            <p:cNvPr id="85"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MA</a:t>
              </a:r>
            </a:p>
          </p:txBody>
        </p:sp>
        <p:sp>
          <p:nvSpPr>
            <p:cNvPr id="86"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MD</a:t>
              </a:r>
            </a:p>
          </p:txBody>
        </p:sp>
        <p:sp>
          <p:nvSpPr>
            <p:cNvPr id="87" name="Text - Maine"/>
            <p:cNvSpPr txBox="1">
              <a:spLocks noChangeArrowheads="1"/>
            </p:cNvSpPr>
            <p:nvPr/>
          </p:nvSpPr>
          <p:spPr bwMode="auto">
            <a:xfrm>
              <a:off x="7147126" y="1030301"/>
              <a:ext cx="936625" cy="68475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a:r>
              <a:br>
                <a:rPr lang="en-US" sz="1200" b="1" dirty="0">
                  <a:solidFill>
                    <a:schemeClr val="bg1"/>
                  </a:solidFill>
                  <a:cs typeface="Times New Roman" charset="0"/>
                </a:rPr>
              </a:br>
              <a:r>
                <a:rPr lang="en-US" sz="1200" b="1" dirty="0">
                  <a:solidFill>
                    <a:schemeClr val="bg1"/>
                  </a:solidFill>
                  <a:cs typeface="Times New Roman" charset="0"/>
                </a:rPr>
                <a:t>ME</a:t>
              </a:r>
              <a:r>
                <a:rPr lang="en-US" sz="1400" b="1" baseline="30000" dirty="0">
                  <a:solidFill>
                    <a:schemeClr val="bg1"/>
                  </a:solidFill>
                </a:rPr>
                <a:t>◊</a:t>
              </a:r>
              <a:endParaRPr lang="en-US" sz="1400" b="1" dirty="0">
                <a:solidFill>
                  <a:schemeClr val="bg1"/>
                </a:solidFill>
                <a:cs typeface="Times New Roman" charset="0"/>
              </a:endParaRPr>
            </a:p>
            <a:p>
              <a:pPr algn="ctr" eaLnBrk="0" hangingPunct="0">
                <a:lnSpc>
                  <a:spcPct val="85000"/>
                </a:lnSpc>
                <a:spcBef>
                  <a:spcPct val="50000"/>
                </a:spcBef>
              </a:pPr>
              <a:endParaRPr lang="en-US" sz="1200" b="1" dirty="0">
                <a:solidFill>
                  <a:schemeClr val="bg1"/>
                </a:solidFill>
                <a:cs typeface="Times New Roman" charset="0"/>
              </a:endParaRPr>
            </a:p>
          </p:txBody>
        </p:sp>
        <p:sp>
          <p:nvSpPr>
            <p:cNvPr id="88"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a:solidFill>
                    <a:schemeClr val="bg1"/>
                  </a:solidFill>
                  <a:cs typeface="Times New Roman" charset="0"/>
                </a:rPr>
                <a:t>LA</a:t>
              </a:r>
            </a:p>
          </p:txBody>
        </p:sp>
        <p:sp>
          <p:nvSpPr>
            <p:cNvPr id="89"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KY^</a:t>
              </a:r>
            </a:p>
          </p:txBody>
        </p:sp>
        <p:sp>
          <p:nvSpPr>
            <p:cNvPr id="90"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KS</a:t>
              </a:r>
            </a:p>
          </p:txBody>
        </p:sp>
        <p:sp>
          <p:nvSpPr>
            <p:cNvPr id="91"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IA*</a:t>
              </a:r>
            </a:p>
          </p:txBody>
        </p:sp>
        <p:sp>
          <p:nvSpPr>
            <p:cNvPr id="92"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IN*</a:t>
              </a:r>
            </a:p>
          </p:txBody>
        </p:sp>
        <p:sp>
          <p:nvSpPr>
            <p:cNvPr id="93"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IL</a:t>
              </a:r>
            </a:p>
          </p:txBody>
        </p:sp>
        <p:sp>
          <p:nvSpPr>
            <p:cNvPr id="94" name="Text - Idaho"/>
            <p:cNvSpPr txBox="1">
              <a:spLocks noChangeArrowheads="1"/>
            </p:cNvSpPr>
            <p:nvPr/>
          </p:nvSpPr>
          <p:spPr bwMode="auto">
            <a:xfrm>
              <a:off x="2168523" y="19058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ID</a:t>
              </a:r>
              <a:r>
                <a:rPr lang="en-US" sz="1200" b="1" baseline="30000" dirty="0">
                  <a:solidFill>
                    <a:srgbClr val="000000"/>
                  </a:solidFill>
                  <a:cs typeface="Times New Roman" charset="0"/>
                </a:rPr>
                <a:t>‡</a:t>
              </a:r>
              <a:endParaRPr lang="en-US" sz="1200" b="1" dirty="0">
                <a:solidFill>
                  <a:srgbClr val="000000"/>
                </a:solidFill>
                <a:cs typeface="Times New Roman" charset="0"/>
              </a:endParaRPr>
            </a:p>
          </p:txBody>
        </p:sp>
        <p:sp>
          <p:nvSpPr>
            <p:cNvPr id="95"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HI</a:t>
              </a:r>
            </a:p>
          </p:txBody>
        </p:sp>
        <p:sp>
          <p:nvSpPr>
            <p:cNvPr id="96"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GA</a:t>
              </a:r>
            </a:p>
          </p:txBody>
        </p:sp>
        <p:sp>
          <p:nvSpPr>
            <p:cNvPr id="97"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FL</a:t>
              </a:r>
            </a:p>
          </p:txBody>
        </p:sp>
        <p:sp>
          <p:nvSpPr>
            <p:cNvPr id="98"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hangingPunct="0"/>
              <a:r>
                <a:rPr lang="en-US" sz="1200" b="1" dirty="0">
                  <a:solidFill>
                    <a:srgbClr val="000000"/>
                  </a:solidFill>
                  <a:cs typeface="Times New Roman" charset="0"/>
                </a:rPr>
                <a:t>  DC  </a:t>
              </a:r>
            </a:p>
          </p:txBody>
        </p:sp>
        <p:sp>
          <p:nvSpPr>
            <p:cNvPr id="99"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DE</a:t>
              </a:r>
            </a:p>
          </p:txBody>
        </p:sp>
        <p:sp>
          <p:nvSpPr>
            <p:cNvPr id="100"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CT</a:t>
              </a:r>
            </a:p>
          </p:txBody>
        </p:sp>
        <p:sp>
          <p:nvSpPr>
            <p:cNvPr id="101"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CO</a:t>
              </a:r>
            </a:p>
          </p:txBody>
        </p:sp>
        <p:sp>
          <p:nvSpPr>
            <p:cNvPr id="102"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CA</a:t>
              </a:r>
            </a:p>
          </p:txBody>
        </p:sp>
        <p:sp>
          <p:nvSpPr>
            <p:cNvPr id="103"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a:t>
              </a:r>
              <a:endParaRPr lang="en-US" sz="1200" b="1" baseline="30000" dirty="0">
                <a:solidFill>
                  <a:srgbClr val="FFFFFF"/>
                </a:solidFill>
                <a:cs typeface="Times New Roman" charset="0"/>
              </a:endParaRPr>
            </a:p>
          </p:txBody>
        </p:sp>
        <p:sp>
          <p:nvSpPr>
            <p:cNvPr id="104" name="Text - Arizona"/>
            <p:cNvSpPr txBox="1">
              <a:spLocks noChangeArrowheads="1"/>
            </p:cNvSpPr>
            <p:nvPr/>
          </p:nvSpPr>
          <p:spPr bwMode="auto">
            <a:xfrm>
              <a:off x="1984373" y="3292502"/>
              <a:ext cx="1219200" cy="337478"/>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AZ*</a:t>
              </a:r>
            </a:p>
          </p:txBody>
        </p:sp>
        <p:sp>
          <p:nvSpPr>
            <p:cNvPr id="105" name="Text - Alaska"/>
            <p:cNvSpPr txBox="1">
              <a:spLocks noChangeArrowheads="1"/>
            </p:cNvSpPr>
            <p:nvPr/>
          </p:nvSpPr>
          <p:spPr bwMode="auto">
            <a:xfrm>
              <a:off x="1081295" y="402195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a:r>
              <a:br>
                <a:rPr lang="en-US" sz="1200" b="1" dirty="0">
                  <a:solidFill>
                    <a:schemeClr val="bg1"/>
                  </a:solidFill>
                  <a:cs typeface="Times New Roman" charset="0"/>
                </a:rPr>
              </a:br>
              <a:r>
                <a:rPr lang="en-US" sz="1200" b="1" dirty="0">
                  <a:solidFill>
                    <a:schemeClr val="bg1"/>
                  </a:solidFill>
                  <a:cs typeface="Times New Roman" charset="0"/>
                </a:rPr>
                <a:t>AK</a:t>
              </a:r>
            </a:p>
          </p:txBody>
        </p:sp>
        <p:sp>
          <p:nvSpPr>
            <p:cNvPr id="106"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AL</a:t>
              </a:r>
            </a:p>
          </p:txBody>
        </p:sp>
        <p:sp>
          <p:nvSpPr>
            <p:cNvPr id="10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0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0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a:solidFill>
                  <a:srgbClr val="000000"/>
                </a:solidFill>
              </a:endParaRPr>
            </a:p>
          </p:txBody>
        </p:sp>
      </p:grpSp>
      <p:grpSp>
        <p:nvGrpSpPr>
          <p:cNvPr id="2" name="Group 1"/>
          <p:cNvGrpSpPr/>
          <p:nvPr/>
        </p:nvGrpSpPr>
        <p:grpSpPr>
          <a:xfrm>
            <a:off x="7914383" y="5311602"/>
            <a:ext cx="3147525" cy="307777"/>
            <a:chOff x="4332213" y="5033496"/>
            <a:chExt cx="4779464" cy="307777"/>
          </a:xfrm>
        </p:grpSpPr>
        <p:sp>
          <p:nvSpPr>
            <p:cNvPr id="132" name="Rectangle 131"/>
            <p:cNvSpPr>
              <a:spLocks noChangeArrowheads="1"/>
            </p:cNvSpPr>
            <p:nvPr/>
          </p:nvSpPr>
          <p:spPr bwMode="auto">
            <a:xfrm>
              <a:off x="4332213" y="5109304"/>
              <a:ext cx="227736" cy="152791"/>
            </a:xfrm>
            <a:prstGeom prst="rect">
              <a:avLst/>
            </a:prstGeom>
            <a:solidFill>
              <a:schemeClr val="accent5"/>
            </a:solidFill>
            <a:ln w="19050">
              <a:solidFill>
                <a:srgbClr val="000000"/>
              </a:solidFill>
              <a:miter lim="800000"/>
              <a:headEnd/>
              <a:tailEnd/>
            </a:ln>
            <a:effectLst/>
          </p:spPr>
          <p:txBody>
            <a:bodyPr wrap="none" anchor="ctr"/>
            <a:lstStyle/>
            <a:p>
              <a:endParaRPr lang="en-US" sz="1400" b="1" dirty="0">
                <a:solidFill>
                  <a:srgbClr val="000000"/>
                </a:solidFill>
                <a:cs typeface="Calibri" pitchFamily="34" charset="0"/>
              </a:endParaRPr>
            </a:p>
          </p:txBody>
        </p:sp>
        <p:sp>
          <p:nvSpPr>
            <p:cNvPr id="136" name="Text Box 135"/>
            <p:cNvSpPr txBox="1">
              <a:spLocks noChangeArrowheads="1"/>
            </p:cNvSpPr>
            <p:nvPr/>
          </p:nvSpPr>
          <p:spPr bwMode="auto">
            <a:xfrm>
              <a:off x="4532586" y="5033496"/>
              <a:ext cx="4579091" cy="307777"/>
            </a:xfrm>
            <a:prstGeom prst="rect">
              <a:avLst/>
            </a:prstGeom>
            <a:noFill/>
            <a:ln w="9525">
              <a:noFill/>
              <a:miter lim="800000"/>
              <a:headEnd/>
              <a:tailEnd/>
            </a:ln>
            <a:effectLst/>
          </p:spPr>
          <p:txBody>
            <a:bodyPr wrap="none">
              <a:spAutoFit/>
            </a:bodyPr>
            <a:lstStyle/>
            <a:p>
              <a:r>
                <a:rPr lang="en-US" sz="1400" b="1" dirty="0">
                  <a:solidFill>
                    <a:srgbClr val="000000"/>
                  </a:solidFill>
                  <a:cs typeface="Calibri" pitchFamily="34" charset="0"/>
                </a:rPr>
                <a:t>Considering Expansion (3 States)</a:t>
              </a:r>
            </a:p>
          </p:txBody>
        </p:sp>
      </p:grpSp>
      <p:sp>
        <p:nvSpPr>
          <p:cNvPr id="137" name="Rectangle 136"/>
          <p:cNvSpPr>
            <a:spLocks noChangeArrowheads="1"/>
          </p:cNvSpPr>
          <p:nvPr/>
        </p:nvSpPr>
        <p:spPr bwMode="auto">
          <a:xfrm>
            <a:off x="7918043" y="5618179"/>
            <a:ext cx="152400" cy="159236"/>
          </a:xfrm>
          <a:prstGeom prst="rect">
            <a:avLst/>
          </a:prstGeom>
          <a:solidFill>
            <a:schemeClr val="tx2"/>
          </a:solidFill>
          <a:ln w="19050">
            <a:solidFill>
              <a:schemeClr val="tx1"/>
            </a:solidFill>
            <a:miter lim="800000"/>
            <a:headEnd/>
            <a:tailEnd/>
          </a:ln>
          <a:effectLst/>
        </p:spPr>
        <p:txBody>
          <a:bodyPr wrap="none" anchor="ctr"/>
          <a:lstStyle/>
          <a:p>
            <a:endParaRPr lang="en-US" sz="1400" b="1" dirty="0">
              <a:solidFill>
                <a:srgbClr val="000000"/>
              </a:solidFill>
              <a:cs typeface="Calibri" pitchFamily="34" charset="0"/>
            </a:endParaRPr>
          </a:p>
        </p:txBody>
      </p:sp>
      <p:sp>
        <p:nvSpPr>
          <p:cNvPr id="138" name="Text Box 135"/>
          <p:cNvSpPr txBox="1">
            <a:spLocks noChangeArrowheads="1"/>
          </p:cNvSpPr>
          <p:nvPr/>
        </p:nvSpPr>
        <p:spPr bwMode="auto">
          <a:xfrm>
            <a:off x="8084227" y="5559623"/>
            <a:ext cx="3344185" cy="307777"/>
          </a:xfrm>
          <a:prstGeom prst="rect">
            <a:avLst/>
          </a:prstGeom>
          <a:noFill/>
          <a:ln w="9525">
            <a:noFill/>
            <a:miter lim="800000"/>
            <a:headEnd/>
            <a:tailEnd/>
          </a:ln>
          <a:effectLst/>
        </p:spPr>
        <p:txBody>
          <a:bodyPr wrap="none">
            <a:spAutoFit/>
          </a:bodyPr>
          <a:lstStyle/>
          <a:p>
            <a:r>
              <a:rPr lang="en-US" sz="1400" b="1" dirty="0">
                <a:solidFill>
                  <a:srgbClr val="000000"/>
                </a:solidFill>
                <a:cs typeface="Calibri" pitchFamily="34" charset="0"/>
              </a:rPr>
              <a:t>Not Adopting At This Time (14 States)</a:t>
            </a:r>
          </a:p>
        </p:txBody>
      </p:sp>
      <p:grpSp>
        <p:nvGrpSpPr>
          <p:cNvPr id="140" name="Group 139"/>
          <p:cNvGrpSpPr/>
          <p:nvPr/>
        </p:nvGrpSpPr>
        <p:grpSpPr>
          <a:xfrm>
            <a:off x="7911960" y="5105400"/>
            <a:ext cx="3213249" cy="307777"/>
            <a:chOff x="4332213" y="5033496"/>
            <a:chExt cx="4879261" cy="307777"/>
          </a:xfrm>
        </p:grpSpPr>
        <p:sp>
          <p:nvSpPr>
            <p:cNvPr id="141" name="Rectangle 140"/>
            <p:cNvSpPr>
              <a:spLocks noChangeArrowheads="1"/>
            </p:cNvSpPr>
            <p:nvPr/>
          </p:nvSpPr>
          <p:spPr bwMode="auto">
            <a:xfrm>
              <a:off x="4332213" y="5109304"/>
              <a:ext cx="227736" cy="152791"/>
            </a:xfrm>
            <a:prstGeom prst="rect">
              <a:avLst/>
            </a:prstGeom>
            <a:solidFill>
              <a:schemeClr val="accent2"/>
            </a:solidFill>
            <a:ln w="19050">
              <a:solidFill>
                <a:srgbClr val="000000"/>
              </a:solidFill>
              <a:miter lim="800000"/>
              <a:headEnd/>
              <a:tailEnd/>
            </a:ln>
            <a:effectLst/>
          </p:spPr>
          <p:txBody>
            <a:bodyPr wrap="none" anchor="ctr"/>
            <a:lstStyle/>
            <a:p>
              <a:endParaRPr lang="en-US" sz="1400" b="1" dirty="0">
                <a:solidFill>
                  <a:srgbClr val="000000"/>
                </a:solidFill>
                <a:cs typeface="Calibri" pitchFamily="34" charset="0"/>
              </a:endParaRPr>
            </a:p>
          </p:txBody>
        </p:sp>
        <p:sp>
          <p:nvSpPr>
            <p:cNvPr id="142" name="Text Box 135"/>
            <p:cNvSpPr txBox="1">
              <a:spLocks noChangeArrowheads="1"/>
            </p:cNvSpPr>
            <p:nvPr/>
          </p:nvSpPr>
          <p:spPr bwMode="auto">
            <a:xfrm>
              <a:off x="4532586" y="5033496"/>
              <a:ext cx="4678888" cy="307777"/>
            </a:xfrm>
            <a:prstGeom prst="rect">
              <a:avLst/>
            </a:prstGeom>
            <a:noFill/>
            <a:ln w="9525">
              <a:noFill/>
              <a:miter lim="800000"/>
              <a:headEnd/>
              <a:tailEnd/>
            </a:ln>
            <a:effectLst/>
          </p:spPr>
          <p:txBody>
            <a:bodyPr wrap="none">
              <a:spAutoFit/>
            </a:bodyPr>
            <a:lstStyle/>
            <a:p>
              <a:r>
                <a:rPr lang="en-US" sz="1400" b="1" dirty="0">
                  <a:solidFill>
                    <a:srgbClr val="000000"/>
                  </a:solidFill>
                  <a:cs typeface="Calibri" pitchFamily="34" charset="0"/>
                </a:rPr>
                <a:t>Adopted (34 States including DC)</a:t>
              </a:r>
            </a:p>
          </p:txBody>
        </p:sp>
      </p:grpSp>
    </p:spTree>
    <p:extLst>
      <p:ext uri="{BB962C8B-B14F-4D97-AF65-F5344CB8AC3E}">
        <p14:creationId xmlns:p14="http://schemas.microsoft.com/office/powerpoint/2010/main" val="378020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12</a:t>
            </a:fld>
            <a:endParaRPr lang="en-US"/>
          </a:p>
        </p:txBody>
      </p:sp>
      <p:sp>
        <p:nvSpPr>
          <p:cNvPr id="6" name="Title 5"/>
          <p:cNvSpPr>
            <a:spLocks noGrp="1"/>
          </p:cNvSpPr>
          <p:nvPr>
            <p:ph type="title"/>
          </p:nvPr>
        </p:nvSpPr>
        <p:spPr>
          <a:xfrm>
            <a:off x="1370012" y="2544973"/>
            <a:ext cx="9601200" cy="807827"/>
          </a:xfrm>
        </p:spPr>
        <p:txBody>
          <a:bodyPr>
            <a:noAutofit/>
          </a:bodyPr>
          <a:lstStyle/>
          <a:p>
            <a:pPr algn="ctr"/>
            <a:r>
              <a:rPr lang="en-US" dirty="0"/>
              <a:t>Medicaid Managed Care</a:t>
            </a:r>
            <a:br>
              <a:rPr lang="en-US" dirty="0"/>
            </a:br>
            <a:r>
              <a:rPr lang="en-US" dirty="0"/>
              <a:t/>
            </a:r>
            <a:br>
              <a:rPr lang="en-US" dirty="0"/>
            </a:br>
            <a:r>
              <a:rPr lang="en-US" dirty="0"/>
              <a:t>Jean Hall</a:t>
            </a:r>
            <a:br>
              <a:rPr lang="en-US" dirty="0"/>
            </a:br>
            <a:r>
              <a:rPr lang="en-US" dirty="0"/>
              <a:t>University of Kansas</a:t>
            </a:r>
          </a:p>
        </p:txBody>
      </p:sp>
    </p:spTree>
    <p:extLst>
      <p:ext uri="{BB962C8B-B14F-4D97-AF65-F5344CB8AC3E}">
        <p14:creationId xmlns:p14="http://schemas.microsoft.com/office/powerpoint/2010/main" val="134679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13</a:t>
            </a:fld>
            <a:endParaRPr lang="en-US"/>
          </a:p>
        </p:txBody>
      </p:sp>
      <p:sp>
        <p:nvSpPr>
          <p:cNvPr id="4" name="Content Placeholder 3"/>
          <p:cNvSpPr>
            <a:spLocks noGrp="1"/>
          </p:cNvSpPr>
          <p:nvPr>
            <p:ph idx="1"/>
          </p:nvPr>
        </p:nvSpPr>
        <p:spPr>
          <a:xfrm>
            <a:off x="912812" y="1524000"/>
            <a:ext cx="10515600" cy="4648200"/>
          </a:xfrm>
        </p:spPr>
        <p:txBody>
          <a:bodyPr/>
          <a:lstStyle/>
          <a:p>
            <a:r>
              <a:rPr lang="en-US" dirty="0"/>
              <a:t>Currently, 39 states have at least some Medicaid enrollees in managed care programs </a:t>
            </a:r>
          </a:p>
          <a:p>
            <a:r>
              <a:rPr lang="en-US" dirty="0"/>
              <a:t>The majority of Medicaid enrollees nationally receive all or part of their Medicaid services through a managed care program</a:t>
            </a:r>
          </a:p>
          <a:p>
            <a:r>
              <a:rPr lang="en-US" dirty="0"/>
              <a:t>Use of managed care continues to grow and states are increasingly moving people with disabilities into managed care arrangements</a:t>
            </a:r>
          </a:p>
          <a:p>
            <a:r>
              <a:rPr lang="en-US" dirty="0"/>
              <a:t>States use managed care to decrease costs and also to add more predictability to costs</a:t>
            </a:r>
          </a:p>
        </p:txBody>
      </p:sp>
      <p:sp>
        <p:nvSpPr>
          <p:cNvPr id="5" name="Title 4"/>
          <p:cNvSpPr>
            <a:spLocks noGrp="1"/>
          </p:cNvSpPr>
          <p:nvPr>
            <p:ph type="title"/>
          </p:nvPr>
        </p:nvSpPr>
        <p:spPr/>
        <p:txBody>
          <a:bodyPr/>
          <a:lstStyle/>
          <a:p>
            <a:r>
              <a:rPr lang="en-US" dirty="0"/>
              <a:t>Medicaid Managed Care is Growing</a:t>
            </a:r>
          </a:p>
        </p:txBody>
      </p:sp>
    </p:spTree>
    <p:extLst>
      <p:ext uri="{BB962C8B-B14F-4D97-AF65-F5344CB8AC3E}">
        <p14:creationId xmlns:p14="http://schemas.microsoft.com/office/powerpoint/2010/main" val="136611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7200"/>
            <a:ext cx="9974522" cy="700242"/>
          </a:xfrm>
        </p:spPr>
        <p:txBody>
          <a:bodyPr>
            <a:normAutofit/>
          </a:bodyPr>
          <a:lstStyle/>
          <a:p>
            <a:r>
              <a:rPr lang="en-US" sz="3100" dirty="0"/>
              <a:t>Which Medicaid enrollees are most expensive?</a:t>
            </a:r>
          </a:p>
        </p:txBody>
      </p:sp>
      <p:pic>
        <p:nvPicPr>
          <p:cNvPr id="3" name="Picture 2"/>
          <p:cNvPicPr>
            <a:picLocks noChangeAspect="1"/>
          </p:cNvPicPr>
          <p:nvPr/>
        </p:nvPicPr>
        <p:blipFill>
          <a:blip r:embed="rId3"/>
          <a:stretch>
            <a:fillRect/>
          </a:stretch>
        </p:blipFill>
        <p:spPr>
          <a:xfrm>
            <a:off x="1840298" y="1157443"/>
            <a:ext cx="7759314" cy="5473215"/>
          </a:xfrm>
          <a:prstGeom prst="rect">
            <a:avLst/>
          </a:prstGeom>
        </p:spPr>
      </p:pic>
      <p:sp>
        <p:nvSpPr>
          <p:cNvPr id="4" name="Slide Number Placeholder 3"/>
          <p:cNvSpPr>
            <a:spLocks noGrp="1"/>
          </p:cNvSpPr>
          <p:nvPr>
            <p:ph type="sldNum" sz="quarter" idx="12"/>
          </p:nvPr>
        </p:nvSpPr>
        <p:spPr>
          <a:xfrm>
            <a:off x="10195310" y="6172200"/>
            <a:ext cx="990601" cy="273049"/>
          </a:xfrm>
        </p:spPr>
        <p:txBody>
          <a:bodyPr/>
          <a:lstStyle/>
          <a:p>
            <a:fld id="{8AEFCAB1-7A42-4F52-9807-71F87FC5B28A}" type="slidenum">
              <a:rPr lang="en-US" smtClean="0"/>
              <a:t>14</a:t>
            </a:fld>
            <a:endParaRPr lang="en-US"/>
          </a:p>
        </p:txBody>
      </p:sp>
    </p:spTree>
    <p:extLst>
      <p:ext uri="{BB962C8B-B14F-4D97-AF65-F5344CB8AC3E}">
        <p14:creationId xmlns:p14="http://schemas.microsoft.com/office/powerpoint/2010/main" val="153907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0320"/>
            <a:ext cx="8594429" cy="923744"/>
          </a:xfrm>
        </p:spPr>
        <p:txBody>
          <a:bodyPr/>
          <a:lstStyle/>
          <a:p>
            <a:r>
              <a:rPr lang="en-US" dirty="0"/>
              <a:t>Where is the money spent?</a:t>
            </a:r>
          </a:p>
        </p:txBody>
      </p:sp>
      <p:pic>
        <p:nvPicPr>
          <p:cNvPr id="3" name="Picture 2"/>
          <p:cNvPicPr>
            <a:picLocks noChangeAspect="1"/>
          </p:cNvPicPr>
          <p:nvPr/>
        </p:nvPicPr>
        <p:blipFill>
          <a:blip r:embed="rId3"/>
          <a:stretch>
            <a:fillRect/>
          </a:stretch>
        </p:blipFill>
        <p:spPr>
          <a:xfrm>
            <a:off x="1674812" y="969009"/>
            <a:ext cx="7681287" cy="5486400"/>
          </a:xfrm>
          <a:prstGeom prst="rect">
            <a:avLst/>
          </a:prstGeom>
        </p:spPr>
      </p:pic>
      <p:sp>
        <p:nvSpPr>
          <p:cNvPr id="4" name="Slide Number Placeholder 3"/>
          <p:cNvSpPr>
            <a:spLocks noGrp="1"/>
          </p:cNvSpPr>
          <p:nvPr>
            <p:ph type="sldNum" sz="quarter" idx="12"/>
          </p:nvPr>
        </p:nvSpPr>
        <p:spPr/>
        <p:txBody>
          <a:bodyPr/>
          <a:lstStyle/>
          <a:p>
            <a:fld id="{8AEFCAB1-7A42-4F52-9807-71F87FC5B28A}" type="slidenum">
              <a:rPr lang="en-US" smtClean="0"/>
              <a:t>15</a:t>
            </a:fld>
            <a:endParaRPr lang="en-US"/>
          </a:p>
        </p:txBody>
      </p:sp>
    </p:spTree>
    <p:extLst>
      <p:ext uri="{BB962C8B-B14F-4D97-AF65-F5344CB8AC3E}">
        <p14:creationId xmlns:p14="http://schemas.microsoft.com/office/powerpoint/2010/main" val="41959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57438"/>
            <a:ext cx="9181019" cy="914162"/>
          </a:xfrm>
        </p:spPr>
        <p:txBody>
          <a:bodyPr vert="horz" lIns="639913" tIns="45708" rIns="91416" bIns="45708" rtlCol="0" anchor="t">
            <a:normAutofit fontScale="90000"/>
          </a:bodyPr>
          <a:lstStyle/>
          <a:p>
            <a:r>
              <a:rPr lang="en-US" sz="4000" dirty="0"/>
              <a:t>Surveys of Kansas Medicaid Enrollees with Disabilities – Problems noted</a:t>
            </a:r>
            <a:endParaRPr lang="en-US" sz="3999" dirty="0"/>
          </a:p>
        </p:txBody>
      </p:sp>
      <p:sp>
        <p:nvSpPr>
          <p:cNvPr id="3" name="Content Placeholder 2"/>
          <p:cNvSpPr>
            <a:spLocks noGrp="1"/>
          </p:cNvSpPr>
          <p:nvPr>
            <p:ph idx="1"/>
          </p:nvPr>
        </p:nvSpPr>
        <p:spPr>
          <a:xfrm>
            <a:off x="1974114" y="1652663"/>
            <a:ext cx="8272117" cy="4873407"/>
          </a:xfrm>
        </p:spPr>
        <p:txBody>
          <a:bodyPr>
            <a:normAutofit/>
          </a:bodyPr>
          <a:lstStyle/>
          <a:p>
            <a:pPr lvl="1"/>
            <a:endParaRPr lang="en-US" sz="1799" dirty="0"/>
          </a:p>
          <a:p>
            <a:pPr lvl="1"/>
            <a:endParaRPr lang="en-US" sz="1799" dirty="0"/>
          </a:p>
          <a:p>
            <a:pPr lvl="1"/>
            <a:endParaRPr lang="en-US" sz="1999" dirty="0"/>
          </a:p>
          <a:p>
            <a:pPr marL="0" indent="0">
              <a:buNone/>
            </a:pPr>
            <a:endParaRPr lang="en-US" sz="2599" dirty="0"/>
          </a:p>
          <a:p>
            <a:pPr marL="349145" lvl="1" indent="0">
              <a:buSzPct val="75000"/>
              <a:buNone/>
            </a:pPr>
            <a:endParaRPr lang="en-US" sz="2199" dirty="0"/>
          </a:p>
          <a:p>
            <a:pPr lvl="1">
              <a:buSzPct val="75000"/>
            </a:pPr>
            <a:endParaRPr lang="en-US" sz="2199" dirty="0"/>
          </a:p>
          <a:p>
            <a:endParaRPr lang="en-US" sz="2399" dirty="0"/>
          </a:p>
        </p:txBody>
      </p:sp>
      <p:sp>
        <p:nvSpPr>
          <p:cNvPr id="4" name="Content Placeholder 2"/>
          <p:cNvSpPr txBox="1">
            <a:spLocks/>
          </p:cNvSpPr>
          <p:nvPr/>
        </p:nvSpPr>
        <p:spPr>
          <a:xfrm>
            <a:off x="836612" y="1600200"/>
            <a:ext cx="10972800" cy="5403629"/>
          </a:xfrm>
          <a:prstGeom prst="rect">
            <a:avLst/>
          </a:prstGeom>
        </p:spPr>
        <p:txBody>
          <a:bodyPr vert="horz" lIns="91416" tIns="45708" rIns="91416" bIns="45708" rtlCol="0">
            <a:normAutofit fontScale="70000" lnSpcReduction="2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SzPct val="90000"/>
              <a:buNone/>
            </a:pPr>
            <a:r>
              <a:rPr lang="en-US" sz="3300" b="1" dirty="0">
                <a:solidFill>
                  <a:schemeClr val="tx1"/>
                </a:solidFill>
              </a:rPr>
              <a:t>Provider Networks</a:t>
            </a:r>
            <a:r>
              <a:rPr lang="en-US" sz="2999" b="1" dirty="0">
                <a:solidFill>
                  <a:schemeClr val="tx1"/>
                </a:solidFill>
              </a:rPr>
              <a:t>*</a:t>
            </a:r>
          </a:p>
          <a:p>
            <a:pPr>
              <a:buSzPct val="90000"/>
              <a:buFont typeface="Arial" charset="0"/>
              <a:buChar char="•"/>
            </a:pPr>
            <a:r>
              <a:rPr lang="en-US" sz="3100" dirty="0">
                <a:solidFill>
                  <a:schemeClr val="tx1"/>
                </a:solidFill>
              </a:rPr>
              <a:t>“None of the providers I have seen for years in Jackson County Missouri takes </a:t>
            </a:r>
            <a:r>
              <a:rPr lang="en-US" sz="3100" dirty="0" err="1">
                <a:solidFill>
                  <a:schemeClr val="tx1"/>
                </a:solidFill>
              </a:rPr>
              <a:t>KanCare</a:t>
            </a:r>
            <a:r>
              <a:rPr lang="en-US" sz="3100" dirty="0">
                <a:solidFill>
                  <a:schemeClr val="tx1"/>
                </a:solidFill>
              </a:rPr>
              <a:t> [KS Medicaid managed care].”</a:t>
            </a:r>
          </a:p>
          <a:p>
            <a:pPr>
              <a:buSzPct val="90000"/>
              <a:buFont typeface="Arial" charset="0"/>
              <a:buChar char="•"/>
            </a:pPr>
            <a:r>
              <a:rPr lang="en-US" sz="3100" dirty="0">
                <a:solidFill>
                  <a:schemeClr val="tx1"/>
                </a:solidFill>
              </a:rPr>
              <a:t>“Speech therapy is a two and a half month wait because there’s only one provider for my MCO.”</a:t>
            </a:r>
          </a:p>
          <a:p>
            <a:pPr marL="0" indent="0">
              <a:buSzPct val="90000"/>
              <a:buNone/>
            </a:pPr>
            <a:r>
              <a:rPr lang="en-US" sz="3300" b="1" dirty="0">
                <a:solidFill>
                  <a:schemeClr val="tx1"/>
                </a:solidFill>
              </a:rPr>
              <a:t>Benefits/Coverage</a:t>
            </a:r>
          </a:p>
          <a:p>
            <a:pPr>
              <a:buSzPct val="90000"/>
              <a:buFont typeface="Arial" charset="0"/>
              <a:buChar char="•"/>
            </a:pPr>
            <a:r>
              <a:rPr lang="en-US" sz="3100" dirty="0">
                <a:solidFill>
                  <a:schemeClr val="tx1"/>
                </a:solidFill>
              </a:rPr>
              <a:t>“Can’t get [medication], so I am just not taking it. I need it though.”</a:t>
            </a:r>
          </a:p>
          <a:p>
            <a:pPr>
              <a:buSzPct val="90000"/>
              <a:buFont typeface="Arial" charset="0"/>
              <a:buChar char="•"/>
            </a:pPr>
            <a:r>
              <a:rPr lang="en-US" sz="3100" dirty="0">
                <a:solidFill>
                  <a:schemeClr val="tx1"/>
                </a:solidFill>
              </a:rPr>
              <a:t>“I had to pay $700 to get a joystick on my new wheelchair; they [MCO] won’t cover it even though I’m a quad[</a:t>
            </a:r>
            <a:r>
              <a:rPr lang="en-US" sz="3100" dirty="0" err="1">
                <a:solidFill>
                  <a:schemeClr val="tx1"/>
                </a:solidFill>
              </a:rPr>
              <a:t>riplegic</a:t>
            </a:r>
            <a:r>
              <a:rPr lang="en-US" sz="3100" dirty="0">
                <a:solidFill>
                  <a:schemeClr val="tx1"/>
                </a:solidFill>
              </a:rPr>
              <a:t>].”</a:t>
            </a:r>
          </a:p>
          <a:p>
            <a:pPr>
              <a:buSzPct val="90000"/>
              <a:buFont typeface="Arial" charset="0"/>
              <a:buChar char="•"/>
            </a:pPr>
            <a:r>
              <a:rPr lang="en-US" sz="3100" dirty="0">
                <a:solidFill>
                  <a:schemeClr val="tx1"/>
                </a:solidFill>
              </a:rPr>
              <a:t>Step Therapy and Preauthorization for prescriptions are especially problematic for people with mental health conditions—32% reported not taking at least one prescribed medication</a:t>
            </a:r>
          </a:p>
          <a:p>
            <a:pPr marL="349250" lvl="1" indent="0">
              <a:buSzPct val="90000"/>
              <a:buNone/>
            </a:pPr>
            <a:r>
              <a:rPr lang="en-US" sz="1900" i="1" dirty="0">
                <a:solidFill>
                  <a:schemeClr val="tx1"/>
                </a:solidFill>
              </a:rPr>
              <a:t>*In 2017, CMS noted the state does not provide sufficient data on adequacy of networks</a:t>
            </a:r>
          </a:p>
        </p:txBody>
      </p:sp>
      <p:sp>
        <p:nvSpPr>
          <p:cNvPr id="5" name="Slide Number Placeholder 4"/>
          <p:cNvSpPr>
            <a:spLocks noGrp="1"/>
          </p:cNvSpPr>
          <p:nvPr>
            <p:ph type="sldNum" sz="quarter" idx="12"/>
          </p:nvPr>
        </p:nvSpPr>
        <p:spPr>
          <a:xfrm>
            <a:off x="10246231" y="6177899"/>
            <a:ext cx="990601" cy="273049"/>
          </a:xfrm>
        </p:spPr>
        <p:txBody>
          <a:bodyPr/>
          <a:lstStyle/>
          <a:p>
            <a:fld id="{8856145A-0F26-7841-B249-5F1F62C3BB6C}" type="slidenum">
              <a:rPr lang="en-US" smtClean="0"/>
              <a:pPr/>
              <a:t>16</a:t>
            </a:fld>
            <a:endParaRPr lang="en-US" dirty="0"/>
          </a:p>
        </p:txBody>
      </p:sp>
    </p:spTree>
    <p:extLst>
      <p:ext uri="{BB962C8B-B14F-4D97-AF65-F5344CB8AC3E}">
        <p14:creationId xmlns:p14="http://schemas.microsoft.com/office/powerpoint/2010/main" val="125743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0480"/>
            <a:ext cx="8594429" cy="964949"/>
          </a:xfrm>
        </p:spPr>
        <p:txBody>
          <a:bodyPr/>
          <a:lstStyle/>
          <a:p>
            <a:r>
              <a:rPr lang="en-US" dirty="0"/>
              <a:t>Problem areas, </a:t>
            </a:r>
            <a:r>
              <a:rPr lang="en-US" i="1" dirty="0"/>
              <a:t>continued</a:t>
            </a:r>
          </a:p>
        </p:txBody>
      </p:sp>
      <p:sp>
        <p:nvSpPr>
          <p:cNvPr id="3" name="Content Placeholder 2"/>
          <p:cNvSpPr>
            <a:spLocks noGrp="1"/>
          </p:cNvSpPr>
          <p:nvPr>
            <p:ph idx="1"/>
          </p:nvPr>
        </p:nvSpPr>
        <p:spPr>
          <a:xfrm>
            <a:off x="687744" y="1143000"/>
            <a:ext cx="10816868" cy="5586545"/>
          </a:xfrm>
        </p:spPr>
        <p:txBody>
          <a:bodyPr>
            <a:normAutofit fontScale="62500" lnSpcReduction="20000"/>
          </a:bodyPr>
          <a:lstStyle/>
          <a:p>
            <a:pPr marL="0" indent="0">
              <a:buSzPct val="90000"/>
              <a:buNone/>
            </a:pPr>
            <a:r>
              <a:rPr lang="en-US" sz="4499" b="1" dirty="0"/>
              <a:t>Transportation</a:t>
            </a:r>
          </a:p>
          <a:p>
            <a:pPr lvl="1">
              <a:spcBef>
                <a:spcPts val="1200"/>
              </a:spcBef>
              <a:buFont typeface="Arial" charset="0"/>
              <a:buChar char="•"/>
            </a:pPr>
            <a:r>
              <a:rPr lang="en-US" sz="3800" dirty="0"/>
              <a:t>“The transportation people don’t transfer me correctly and I’ve gotten hurt.”</a:t>
            </a:r>
          </a:p>
          <a:p>
            <a:pPr lvl="1">
              <a:spcBef>
                <a:spcPts val="1200"/>
              </a:spcBef>
              <a:buFont typeface="Arial" charset="0"/>
              <a:buChar char="•"/>
            </a:pPr>
            <a:r>
              <a:rPr lang="en-US" sz="3800" dirty="0"/>
              <a:t>“My PCA [attendant] can’t get paid to go along with me.”</a:t>
            </a:r>
          </a:p>
          <a:p>
            <a:pPr lvl="1">
              <a:spcBef>
                <a:spcPts val="1200"/>
              </a:spcBef>
              <a:buFont typeface="Arial" charset="0"/>
              <a:buChar char="•"/>
            </a:pPr>
            <a:r>
              <a:rPr lang="en-US" sz="3800" dirty="0"/>
              <a:t>“My doctor’s office changed my appointment time, but the MCO won’t change the pickup time because it is not 3 days notice.”</a:t>
            </a:r>
          </a:p>
          <a:p>
            <a:pPr marL="0" indent="0">
              <a:buSzPct val="90000"/>
              <a:buNone/>
            </a:pPr>
            <a:r>
              <a:rPr lang="en-US" sz="4499" b="1" dirty="0"/>
              <a:t>Communication*</a:t>
            </a:r>
          </a:p>
          <a:p>
            <a:pPr lvl="1">
              <a:lnSpc>
                <a:spcPts val="2099"/>
              </a:lnSpc>
              <a:spcBef>
                <a:spcPts val="1400"/>
              </a:spcBef>
              <a:buFont typeface="Arial" charset="0"/>
              <a:buChar char="•"/>
            </a:pPr>
            <a:r>
              <a:rPr lang="en-US" sz="3499" dirty="0"/>
              <a:t>“</a:t>
            </a:r>
            <a:r>
              <a:rPr lang="en-US" sz="3800" dirty="0"/>
              <a:t>The 800 number tells you to go online, but they don’t realize that </a:t>
            </a:r>
            <a:r>
              <a:rPr lang="en-US" sz="3800" i="1" dirty="0"/>
              <a:t>not everyone has internet access</a:t>
            </a:r>
            <a:r>
              <a:rPr lang="en-US" sz="3800" dirty="0"/>
              <a:t>.”</a:t>
            </a:r>
          </a:p>
          <a:p>
            <a:pPr lvl="1">
              <a:lnSpc>
                <a:spcPts val="2099"/>
              </a:lnSpc>
              <a:spcBef>
                <a:spcPts val="1400"/>
              </a:spcBef>
              <a:buFont typeface="Arial" charset="0"/>
              <a:buChar char="•"/>
            </a:pPr>
            <a:r>
              <a:rPr lang="en-US" sz="3800" dirty="0"/>
              <a:t>“I am completely confused about </a:t>
            </a:r>
            <a:r>
              <a:rPr lang="en-US" sz="3800" dirty="0" err="1"/>
              <a:t>KanCare</a:t>
            </a:r>
            <a:r>
              <a:rPr lang="en-US" sz="3800" dirty="0"/>
              <a:t>, I get things in the mail and I don't understand them.”</a:t>
            </a:r>
          </a:p>
          <a:p>
            <a:pPr lvl="1">
              <a:lnSpc>
                <a:spcPts val="2099"/>
              </a:lnSpc>
              <a:spcBef>
                <a:spcPts val="1400"/>
              </a:spcBef>
              <a:buFont typeface="Arial" charset="0"/>
              <a:buChar char="•"/>
            </a:pPr>
            <a:r>
              <a:rPr lang="en-US" sz="3800" dirty="0"/>
              <a:t>“The information book they send is so thick plus I can't read it with my vision issues, even with my glasses and magnifier it is difficult.”</a:t>
            </a:r>
          </a:p>
          <a:p>
            <a:pPr marL="568155" lvl="1" indent="-111092">
              <a:lnSpc>
                <a:spcPts val="2099"/>
              </a:lnSpc>
              <a:spcBef>
                <a:spcPts val="1400"/>
              </a:spcBef>
              <a:buNone/>
            </a:pPr>
            <a:r>
              <a:rPr lang="en-US" i="1" dirty="0"/>
              <a:t>*In 2017, CMS found the state to be out of compliance regarding information for consumers</a:t>
            </a:r>
          </a:p>
          <a:p>
            <a:pPr>
              <a:buSzPct val="90000"/>
              <a:buFont typeface="Wingdings" panose="05000000000000000000" pitchFamily="2" charset="2"/>
              <a:buChar char="Ø"/>
            </a:pPr>
            <a:endParaRPr lang="en-US" i="1" dirty="0"/>
          </a:p>
          <a:p>
            <a:endParaRPr lang="en-US" dirty="0"/>
          </a:p>
        </p:txBody>
      </p:sp>
      <p:sp>
        <p:nvSpPr>
          <p:cNvPr id="4" name="Slide Number Placeholder 3"/>
          <p:cNvSpPr>
            <a:spLocks noGrp="1"/>
          </p:cNvSpPr>
          <p:nvPr>
            <p:ph type="sldNum" sz="quarter" idx="12"/>
          </p:nvPr>
        </p:nvSpPr>
        <p:spPr/>
        <p:txBody>
          <a:bodyPr/>
          <a:lstStyle/>
          <a:p>
            <a:fld id="{8AEFCAB1-7A42-4F52-9807-71F87FC5B28A}" type="slidenum">
              <a:rPr lang="en-US" smtClean="0"/>
              <a:t>17</a:t>
            </a:fld>
            <a:endParaRPr lang="en-US"/>
          </a:p>
        </p:txBody>
      </p:sp>
    </p:spTree>
    <p:extLst>
      <p:ext uri="{BB962C8B-B14F-4D97-AF65-F5344CB8AC3E}">
        <p14:creationId xmlns:p14="http://schemas.microsoft.com/office/powerpoint/2010/main" val="12837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areas, </a:t>
            </a:r>
            <a:r>
              <a:rPr lang="en-US" i="1" dirty="0"/>
              <a:t>continued</a:t>
            </a:r>
          </a:p>
        </p:txBody>
      </p:sp>
      <p:sp>
        <p:nvSpPr>
          <p:cNvPr id="3" name="Content Placeholder 2"/>
          <p:cNvSpPr>
            <a:spLocks noGrp="1"/>
          </p:cNvSpPr>
          <p:nvPr>
            <p:ph idx="1"/>
          </p:nvPr>
        </p:nvSpPr>
        <p:spPr>
          <a:xfrm>
            <a:off x="1065212" y="1148080"/>
            <a:ext cx="10515600" cy="5586545"/>
          </a:xfrm>
        </p:spPr>
        <p:txBody>
          <a:bodyPr>
            <a:normAutofit/>
          </a:bodyPr>
          <a:lstStyle/>
          <a:p>
            <a:pPr marL="0" indent="0">
              <a:buNone/>
            </a:pPr>
            <a:r>
              <a:rPr lang="en-US" sz="2799" b="1" dirty="0"/>
              <a:t>Care Coordination</a:t>
            </a:r>
          </a:p>
          <a:p>
            <a:r>
              <a:rPr lang="en-US" sz="2399" dirty="0"/>
              <a:t>All HCBS waiver participants are assigned a Care Manager/Coordinator with their MCO; 50% of survey respondents did not know who their coordinator was.</a:t>
            </a:r>
          </a:p>
          <a:p>
            <a:r>
              <a:rPr lang="en-US" sz="2399" dirty="0"/>
              <a:t>“I had more direct contact with my case manager before [managed care]. Now, I have to call a number, leave a message – which doesn’t always get to the care coordinator – and then wait. There is no way to directly contact them.”</a:t>
            </a:r>
          </a:p>
          <a:p>
            <a:r>
              <a:rPr lang="en-US" sz="2399" dirty="0"/>
              <a:t>“You have one [coordinator] for medical, but I don’t have someone for everything else, like problems with my wheelchair or housing.”</a:t>
            </a:r>
          </a:p>
          <a:p>
            <a:r>
              <a:rPr lang="en-US" sz="2399" dirty="0"/>
              <a:t>Less than 20% of respondents with SMI reported working with a care coordinator, despite the fact that 73% had co-occurring physical illnesses or conditions, including diabetes and heart disease.</a:t>
            </a:r>
          </a:p>
        </p:txBody>
      </p:sp>
      <p:sp>
        <p:nvSpPr>
          <p:cNvPr id="4" name="Slide Number Placeholder 3"/>
          <p:cNvSpPr>
            <a:spLocks noGrp="1"/>
          </p:cNvSpPr>
          <p:nvPr>
            <p:ph type="sldNum" sz="quarter" idx="12"/>
          </p:nvPr>
        </p:nvSpPr>
        <p:spPr/>
        <p:txBody>
          <a:bodyPr/>
          <a:lstStyle/>
          <a:p>
            <a:fld id="{8AEFCAB1-7A42-4F52-9807-71F87FC5B28A}" type="slidenum">
              <a:rPr lang="en-US" smtClean="0"/>
              <a:t>18</a:t>
            </a:fld>
            <a:endParaRPr lang="en-US" dirty="0"/>
          </a:p>
        </p:txBody>
      </p:sp>
    </p:spTree>
    <p:extLst>
      <p:ext uri="{BB962C8B-B14F-4D97-AF65-F5344CB8AC3E}">
        <p14:creationId xmlns:p14="http://schemas.microsoft.com/office/powerpoint/2010/main" val="271607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04" y="529860"/>
            <a:ext cx="8911492" cy="914162"/>
          </a:xfrm>
        </p:spPr>
        <p:txBody>
          <a:bodyPr vert="horz" lIns="639913" tIns="45708" rIns="91416" bIns="45708" rtlCol="0" anchor="t">
            <a:normAutofit/>
          </a:bodyPr>
          <a:lstStyle/>
          <a:p>
            <a:r>
              <a:rPr lang="en-US" sz="3999" dirty="0"/>
              <a:t>Conclusions</a:t>
            </a:r>
          </a:p>
        </p:txBody>
      </p:sp>
      <p:sp>
        <p:nvSpPr>
          <p:cNvPr id="3" name="Content Placeholder 2"/>
          <p:cNvSpPr>
            <a:spLocks noGrp="1"/>
          </p:cNvSpPr>
          <p:nvPr>
            <p:ph idx="1"/>
          </p:nvPr>
        </p:nvSpPr>
        <p:spPr>
          <a:xfrm>
            <a:off x="1974114" y="1652663"/>
            <a:ext cx="8272117" cy="4873407"/>
          </a:xfrm>
        </p:spPr>
        <p:txBody>
          <a:bodyPr>
            <a:normAutofit/>
          </a:bodyPr>
          <a:lstStyle/>
          <a:p>
            <a:pPr lvl="1"/>
            <a:endParaRPr lang="en-US" sz="1799" dirty="0"/>
          </a:p>
          <a:p>
            <a:pPr lvl="1"/>
            <a:endParaRPr lang="en-US" sz="1799" dirty="0"/>
          </a:p>
          <a:p>
            <a:pPr lvl="1"/>
            <a:endParaRPr lang="en-US" sz="1999" dirty="0"/>
          </a:p>
          <a:p>
            <a:pPr marL="0" indent="0">
              <a:buNone/>
            </a:pPr>
            <a:endParaRPr lang="en-US" sz="2599" dirty="0"/>
          </a:p>
          <a:p>
            <a:pPr marL="349145" lvl="1" indent="0">
              <a:buSzPct val="75000"/>
              <a:buNone/>
            </a:pPr>
            <a:endParaRPr lang="en-US" sz="2199" dirty="0"/>
          </a:p>
          <a:p>
            <a:pPr lvl="1">
              <a:buSzPct val="75000"/>
            </a:pPr>
            <a:endParaRPr lang="en-US" sz="2199" dirty="0"/>
          </a:p>
          <a:p>
            <a:endParaRPr lang="en-US" sz="2399" dirty="0"/>
          </a:p>
        </p:txBody>
      </p:sp>
      <p:sp>
        <p:nvSpPr>
          <p:cNvPr id="4" name="Content Placeholder 2"/>
          <p:cNvSpPr txBox="1">
            <a:spLocks/>
          </p:cNvSpPr>
          <p:nvPr/>
        </p:nvSpPr>
        <p:spPr>
          <a:xfrm>
            <a:off x="789204" y="1444023"/>
            <a:ext cx="10410607" cy="5078170"/>
          </a:xfrm>
          <a:prstGeom prst="rect">
            <a:avLst/>
          </a:prstGeom>
        </p:spPr>
        <p:txBody>
          <a:bodyPr vert="horz" lIns="91416" tIns="45708" rIns="91416" bIns="45708" rtlCol="0">
            <a:normAutofit fontScale="925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1200"/>
              </a:spcBef>
              <a:buFont typeface="Arial" charset="0"/>
              <a:buChar char="•"/>
            </a:pPr>
            <a:r>
              <a:rPr lang="en-US" sz="2699" dirty="0">
                <a:solidFill>
                  <a:schemeClr val="tx1"/>
                </a:solidFill>
              </a:rPr>
              <a:t>Medicaid managed care organizations (MCOs) may not be fully prepared to meet the unique needs of people with significant disabilities</a:t>
            </a:r>
          </a:p>
          <a:p>
            <a:pPr>
              <a:spcBef>
                <a:spcPts val="1200"/>
              </a:spcBef>
              <a:buFont typeface="Arial" charset="0"/>
              <a:buChar char="•"/>
            </a:pPr>
            <a:r>
              <a:rPr lang="en-US" sz="2699" dirty="0">
                <a:solidFill>
                  <a:schemeClr val="tx1"/>
                </a:solidFill>
              </a:rPr>
              <a:t>Medical issues include lack of broad provider networks, coverage limits</a:t>
            </a:r>
          </a:p>
          <a:p>
            <a:pPr>
              <a:spcBef>
                <a:spcPts val="1200"/>
              </a:spcBef>
              <a:buFont typeface="Arial" charset="0"/>
              <a:buChar char="•"/>
            </a:pPr>
            <a:r>
              <a:rPr lang="en-US" sz="2699" dirty="0">
                <a:solidFill>
                  <a:schemeClr val="tx1"/>
                </a:solidFill>
              </a:rPr>
              <a:t>Non-medical issues include transportation and communication</a:t>
            </a:r>
          </a:p>
          <a:p>
            <a:pPr>
              <a:spcBef>
                <a:spcPts val="1200"/>
              </a:spcBef>
              <a:buFont typeface="Arial" charset="0"/>
              <a:buChar char="•"/>
            </a:pPr>
            <a:r>
              <a:rPr lang="en-US" sz="2699" dirty="0">
                <a:solidFill>
                  <a:schemeClr val="tx1"/>
                </a:solidFill>
              </a:rPr>
              <a:t>LTSS, including care coordination, are essential to maintaining the health and function of people with disabilities</a:t>
            </a:r>
          </a:p>
          <a:p>
            <a:pPr>
              <a:spcBef>
                <a:spcPts val="1200"/>
              </a:spcBef>
              <a:buFont typeface="Arial" charset="0"/>
              <a:buChar char="•"/>
            </a:pPr>
            <a:r>
              <a:rPr lang="en-US" sz="2699" dirty="0">
                <a:solidFill>
                  <a:schemeClr val="tx1"/>
                </a:solidFill>
              </a:rPr>
              <a:t>General lack of disability cultural competence and awareness of accessibility issues </a:t>
            </a:r>
          </a:p>
          <a:p>
            <a:pPr lvl="1">
              <a:buSzPct val="75000"/>
              <a:buNone/>
            </a:pPr>
            <a:endParaRPr lang="en-US" sz="2199" dirty="0"/>
          </a:p>
          <a:p>
            <a:endParaRPr lang="en-US" sz="2399" dirty="0"/>
          </a:p>
        </p:txBody>
      </p:sp>
      <p:sp>
        <p:nvSpPr>
          <p:cNvPr id="5" name="Slide Number Placeholder 4"/>
          <p:cNvSpPr>
            <a:spLocks noGrp="1"/>
          </p:cNvSpPr>
          <p:nvPr>
            <p:ph type="sldNum" sz="quarter" idx="12"/>
          </p:nvPr>
        </p:nvSpPr>
        <p:spPr/>
        <p:txBody>
          <a:bodyPr/>
          <a:lstStyle/>
          <a:p>
            <a:fld id="{8856145A-0F26-7841-B249-5F1F62C3BB6C}" type="slidenum">
              <a:rPr lang="en-US" smtClean="0"/>
              <a:pPr/>
              <a:t>19</a:t>
            </a:fld>
            <a:endParaRPr lang="en-US"/>
          </a:p>
        </p:txBody>
      </p:sp>
    </p:spTree>
    <p:extLst>
      <p:ext uri="{BB962C8B-B14F-4D97-AF65-F5344CB8AC3E}">
        <p14:creationId xmlns:p14="http://schemas.microsoft.com/office/powerpoint/2010/main" val="33615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3133" y="1531727"/>
            <a:ext cx="9296400" cy="685800"/>
          </a:xfrm>
        </p:spPr>
        <p:txBody>
          <a:bodyPr>
            <a:noAutofit/>
          </a:bodyPr>
          <a:lstStyle/>
          <a:p>
            <a:r>
              <a:rPr lang="en-US" sz="3600" dirty="0"/>
              <a:t>The Collaborative on Health Reform and Independent Living (CHRIL)</a:t>
            </a:r>
          </a:p>
        </p:txBody>
      </p:sp>
      <p:sp>
        <p:nvSpPr>
          <p:cNvPr id="4" name="Content Placeholder 3"/>
          <p:cNvSpPr>
            <a:spLocks noGrp="1"/>
          </p:cNvSpPr>
          <p:nvPr>
            <p:ph idx="1"/>
          </p:nvPr>
        </p:nvSpPr>
        <p:spPr>
          <a:xfrm>
            <a:off x="1370012" y="3124200"/>
            <a:ext cx="10667279" cy="4648200"/>
          </a:xfrm>
        </p:spPr>
        <p:txBody>
          <a:bodyPr>
            <a:noAutofit/>
          </a:bodyPr>
          <a:lstStyle/>
          <a:p>
            <a:pPr marL="0" indent="0">
              <a:buNone/>
            </a:pPr>
            <a:r>
              <a:rPr lang="en-US" sz="3200" dirty="0">
                <a:solidFill>
                  <a:schemeClr val="accent1">
                    <a:lumMod val="75000"/>
                  </a:schemeClr>
                </a:solidFill>
              </a:rPr>
              <a:t>Objective</a:t>
            </a:r>
            <a:r>
              <a:rPr lang="en-US" sz="3200" dirty="0"/>
              <a:t>: To discover and share essential information about how health reforms affect working-age adults with disabilities.</a:t>
            </a:r>
          </a:p>
          <a:p>
            <a:pPr marL="0" indent="0">
              <a:buNone/>
            </a:pPr>
            <a:endParaRPr lang="en-US" sz="2800" dirty="0"/>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2</a:t>
            </a:fld>
            <a:endParaRPr lang="en-US"/>
          </a:p>
        </p:txBody>
      </p:sp>
    </p:spTree>
    <p:extLst>
      <p:ext uri="{BB962C8B-B14F-4D97-AF65-F5344CB8AC3E}">
        <p14:creationId xmlns:p14="http://schemas.microsoft.com/office/powerpoint/2010/main" val="1068740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48" y="349576"/>
            <a:ext cx="8911492" cy="914162"/>
          </a:xfrm>
        </p:spPr>
        <p:txBody>
          <a:bodyPr vert="horz" lIns="639913" tIns="45708" rIns="91416" bIns="45708" rtlCol="0" anchor="t">
            <a:noAutofit/>
          </a:bodyPr>
          <a:lstStyle/>
          <a:p>
            <a:r>
              <a:rPr lang="en-US" sz="3799" dirty="0"/>
              <a:t>Implications for Policy &amp; Practice</a:t>
            </a:r>
          </a:p>
        </p:txBody>
      </p:sp>
      <p:sp>
        <p:nvSpPr>
          <p:cNvPr id="4" name="Content Placeholder 2"/>
          <p:cNvSpPr txBox="1">
            <a:spLocks/>
          </p:cNvSpPr>
          <p:nvPr/>
        </p:nvSpPr>
        <p:spPr>
          <a:xfrm>
            <a:off x="862947" y="1251629"/>
            <a:ext cx="10565465" cy="5078170"/>
          </a:xfrm>
          <a:prstGeom prst="rect">
            <a:avLst/>
          </a:prstGeom>
        </p:spPr>
        <p:txBody>
          <a:bodyPr vert="horz" lIns="91416" tIns="45708" rIns="91416" bIns="45708"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buFont typeface="Arial" charset="0"/>
              <a:buChar char="•"/>
            </a:pPr>
            <a:r>
              <a:rPr lang="en-US" sz="2599" dirty="0">
                <a:solidFill>
                  <a:schemeClr val="tx1"/>
                </a:solidFill>
              </a:rPr>
              <a:t>Gaps in care due to difficulties obtaining services and supports can quickly lead to adverse outcomes for people with disabilities and increased costs for Medicaid programs</a:t>
            </a:r>
          </a:p>
          <a:p>
            <a:pPr>
              <a:buFont typeface="Arial" charset="0"/>
              <a:buChar char="•"/>
            </a:pPr>
            <a:r>
              <a:rPr lang="en-US" sz="2599" dirty="0">
                <a:solidFill>
                  <a:schemeClr val="tx1"/>
                </a:solidFill>
              </a:rPr>
              <a:t>With the nationwide trend in moving people with disabilities to managed care, MCOs must have the capacity to best serve these individuals </a:t>
            </a:r>
          </a:p>
          <a:p>
            <a:pPr>
              <a:buFont typeface="Arial" charset="0"/>
              <a:buChar char="•"/>
            </a:pPr>
            <a:r>
              <a:rPr lang="en-US" sz="2599" dirty="0">
                <a:solidFill>
                  <a:schemeClr val="tx1"/>
                </a:solidFill>
              </a:rPr>
              <a:t>Utilization of disability-related measures of access and quality of care are needed</a:t>
            </a:r>
          </a:p>
          <a:p>
            <a:pPr>
              <a:buFont typeface="Arial" charset="0"/>
              <a:buChar char="•"/>
            </a:pPr>
            <a:r>
              <a:rPr lang="en-US" sz="2599" dirty="0">
                <a:solidFill>
                  <a:schemeClr val="tx1"/>
                </a:solidFill>
              </a:rPr>
              <a:t>Outcomes for Medicaid beneficiaries with disabilities must be monitored closely and separately</a:t>
            </a:r>
            <a:endParaRPr lang="en-US" sz="2199" dirty="0">
              <a:solidFill>
                <a:schemeClr val="tx1"/>
              </a:solidFill>
            </a:endParaRPr>
          </a:p>
          <a:p>
            <a:endParaRPr lang="en-US" sz="2399" dirty="0"/>
          </a:p>
        </p:txBody>
      </p:sp>
      <p:sp>
        <p:nvSpPr>
          <p:cNvPr id="5" name="Slide Number Placeholder 4"/>
          <p:cNvSpPr>
            <a:spLocks noGrp="1"/>
          </p:cNvSpPr>
          <p:nvPr>
            <p:ph type="sldNum" sz="quarter" idx="12"/>
          </p:nvPr>
        </p:nvSpPr>
        <p:spPr/>
        <p:txBody>
          <a:bodyPr/>
          <a:lstStyle/>
          <a:p>
            <a:fld id="{8856145A-0F26-7841-B249-5F1F62C3BB6C}" type="slidenum">
              <a:rPr lang="en-US" smtClean="0"/>
              <a:pPr/>
              <a:t>20</a:t>
            </a:fld>
            <a:endParaRPr lang="en-US"/>
          </a:p>
        </p:txBody>
      </p:sp>
    </p:spTree>
    <p:extLst>
      <p:ext uri="{BB962C8B-B14F-4D97-AF65-F5344CB8AC3E}">
        <p14:creationId xmlns:p14="http://schemas.microsoft.com/office/powerpoint/2010/main" val="3618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21</a:t>
            </a:fld>
            <a:endParaRPr lang="en-US"/>
          </a:p>
        </p:txBody>
      </p:sp>
      <p:sp>
        <p:nvSpPr>
          <p:cNvPr id="6" name="Title 5"/>
          <p:cNvSpPr>
            <a:spLocks noGrp="1"/>
          </p:cNvSpPr>
          <p:nvPr>
            <p:ph type="title"/>
          </p:nvPr>
        </p:nvSpPr>
        <p:spPr>
          <a:xfrm>
            <a:off x="1370012" y="2544973"/>
            <a:ext cx="9601200" cy="1417427"/>
          </a:xfrm>
        </p:spPr>
        <p:txBody>
          <a:bodyPr>
            <a:noAutofit/>
          </a:bodyPr>
          <a:lstStyle/>
          <a:p>
            <a:pPr algn="ctr"/>
            <a:r>
              <a:rPr lang="en-US" dirty="0"/>
              <a:t>Home and Community Based Services (HCBS) Waivers</a:t>
            </a:r>
            <a:br>
              <a:rPr lang="en-US" dirty="0"/>
            </a:br>
            <a:r>
              <a:rPr lang="en-US" dirty="0"/>
              <a:t/>
            </a:r>
            <a:br>
              <a:rPr lang="en-US" dirty="0"/>
            </a:br>
            <a:r>
              <a:rPr lang="en-US" dirty="0"/>
              <a:t>Noelle Kurth</a:t>
            </a:r>
            <a:br>
              <a:rPr lang="en-US" dirty="0"/>
            </a:br>
            <a:r>
              <a:rPr lang="en-US" dirty="0"/>
              <a:t>University of Kansas</a:t>
            </a:r>
          </a:p>
        </p:txBody>
      </p:sp>
    </p:spTree>
    <p:extLst>
      <p:ext uri="{BB962C8B-B14F-4D97-AF65-F5344CB8AC3E}">
        <p14:creationId xmlns:p14="http://schemas.microsoft.com/office/powerpoint/2010/main" val="25730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27F6D2A-A54A-334C-BE8B-F318B3FF815D}"/>
              </a:ext>
            </a:extLst>
          </p:cNvPr>
          <p:cNvSpPr>
            <a:spLocks noGrp="1"/>
          </p:cNvSpPr>
          <p:nvPr>
            <p:ph type="sldNum" sz="quarter" idx="12"/>
          </p:nvPr>
        </p:nvSpPr>
        <p:spPr/>
        <p:txBody>
          <a:bodyPr/>
          <a:lstStyle/>
          <a:p>
            <a:fld id="{E5137D0E-4A4F-4307-8994-C1891D747D59}" type="slidenum">
              <a:rPr lang="en-US" smtClean="0"/>
              <a:t>22</a:t>
            </a:fld>
            <a:endParaRPr lang="en-US"/>
          </a:p>
        </p:txBody>
      </p:sp>
      <p:sp>
        <p:nvSpPr>
          <p:cNvPr id="4" name="Title 3">
            <a:extLst>
              <a:ext uri="{FF2B5EF4-FFF2-40B4-BE49-F238E27FC236}">
                <a16:creationId xmlns:a16="http://schemas.microsoft.com/office/drawing/2014/main" xmlns="" id="{2349A76D-AA07-574C-B3E9-594E68E0E8D2}"/>
              </a:ext>
            </a:extLst>
          </p:cNvPr>
          <p:cNvSpPr>
            <a:spLocks noGrp="1"/>
          </p:cNvSpPr>
          <p:nvPr>
            <p:ph type="title"/>
          </p:nvPr>
        </p:nvSpPr>
        <p:spPr>
          <a:xfrm>
            <a:off x="1751012" y="252830"/>
            <a:ext cx="9601200" cy="807827"/>
          </a:xfrm>
        </p:spPr>
        <p:txBody>
          <a:bodyPr/>
          <a:lstStyle/>
          <a:p>
            <a:r>
              <a:rPr lang="en-US" dirty="0"/>
              <a:t>HCBS Waiver Facts and Figures</a:t>
            </a:r>
            <a:endParaRPr lang="en-US" baseline="30000" dirty="0"/>
          </a:p>
        </p:txBody>
      </p:sp>
      <p:sp>
        <p:nvSpPr>
          <p:cNvPr id="5" name="Content Placeholder 2">
            <a:extLst>
              <a:ext uri="{FF2B5EF4-FFF2-40B4-BE49-F238E27FC236}">
                <a16:creationId xmlns:a16="http://schemas.microsoft.com/office/drawing/2014/main" xmlns="" id="{6D80034A-CA92-BD40-9963-3421B60EB108}"/>
              </a:ext>
            </a:extLst>
          </p:cNvPr>
          <p:cNvSpPr txBox="1">
            <a:spLocks/>
          </p:cNvSpPr>
          <p:nvPr/>
        </p:nvSpPr>
        <p:spPr>
          <a:xfrm>
            <a:off x="760412" y="1355099"/>
            <a:ext cx="10839688" cy="5384592"/>
          </a:xfrm>
          <a:prstGeom prst="rect">
            <a:avLst/>
          </a:prstGeom>
        </p:spPr>
        <p:txBody>
          <a:bodyPr vert="horz" lIns="91416" tIns="45708" rIns="91416" bIns="45708"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buFont typeface="Arial" charset="0"/>
              <a:buChar char="•"/>
            </a:pPr>
            <a:r>
              <a:rPr lang="en-US" sz="2400" dirty="0">
                <a:solidFill>
                  <a:schemeClr val="tx1"/>
                </a:solidFill>
              </a:rPr>
              <a:t>Waivers vary widely from state-to-state with the average cost per enrollee being $18,500</a:t>
            </a:r>
          </a:p>
          <a:p>
            <a:pPr>
              <a:buFont typeface="Arial" charset="0"/>
              <a:buChar char="•"/>
            </a:pPr>
            <a:r>
              <a:rPr lang="en-US" sz="2400" dirty="0">
                <a:solidFill>
                  <a:schemeClr val="tx1"/>
                </a:solidFill>
              </a:rPr>
              <a:t>Currently, there are about 400 different waivers providing services to 1.5 million people across the country </a:t>
            </a:r>
          </a:p>
          <a:p>
            <a:pPr>
              <a:buFont typeface="Arial" charset="0"/>
              <a:buChar char="•"/>
            </a:pPr>
            <a:r>
              <a:rPr lang="en-US" sz="2400" dirty="0">
                <a:solidFill>
                  <a:schemeClr val="tx1"/>
                </a:solidFill>
              </a:rPr>
              <a:t>States have to submit new waivers to CMS for approval as well as renew existing waivers periodically</a:t>
            </a:r>
          </a:p>
          <a:p>
            <a:pPr>
              <a:buFont typeface="Arial" charset="0"/>
              <a:buChar char="•"/>
            </a:pPr>
            <a:r>
              <a:rPr lang="en-US" sz="2400" dirty="0">
                <a:solidFill>
                  <a:schemeClr val="tx1"/>
                </a:solidFill>
              </a:rPr>
              <a:t>Enrollment in waivers continues to increase each year and with the costs associated, HCBS waivers are a target for cuts and modifications</a:t>
            </a:r>
          </a:p>
          <a:p>
            <a:pPr>
              <a:buFont typeface="Arial" charset="0"/>
              <a:buChar char="•"/>
            </a:pPr>
            <a:r>
              <a:rPr lang="en-US" sz="2400" dirty="0">
                <a:solidFill>
                  <a:schemeClr val="tx1"/>
                </a:solidFill>
              </a:rPr>
              <a:t>75% of states (39 of 51) have waiting lists for waiver services that equal over 650,000 individual</a:t>
            </a:r>
          </a:p>
        </p:txBody>
      </p:sp>
    </p:spTree>
    <p:extLst>
      <p:ext uri="{BB962C8B-B14F-4D97-AF65-F5344CB8AC3E}">
        <p14:creationId xmlns:p14="http://schemas.microsoft.com/office/powerpoint/2010/main" val="2855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27F6D2A-A54A-334C-BE8B-F318B3FF815D}"/>
              </a:ext>
            </a:extLst>
          </p:cNvPr>
          <p:cNvSpPr>
            <a:spLocks noGrp="1"/>
          </p:cNvSpPr>
          <p:nvPr>
            <p:ph type="sldNum" sz="quarter" idx="12"/>
          </p:nvPr>
        </p:nvSpPr>
        <p:spPr/>
        <p:txBody>
          <a:bodyPr/>
          <a:lstStyle/>
          <a:p>
            <a:fld id="{E5137D0E-4A4F-4307-8994-C1891D747D59}" type="slidenum">
              <a:rPr lang="en-US" smtClean="0"/>
              <a:t>23</a:t>
            </a:fld>
            <a:endParaRPr lang="en-US"/>
          </a:p>
        </p:txBody>
      </p:sp>
      <p:sp>
        <p:nvSpPr>
          <p:cNvPr id="4" name="Title 3">
            <a:extLst>
              <a:ext uri="{FF2B5EF4-FFF2-40B4-BE49-F238E27FC236}">
                <a16:creationId xmlns:a16="http://schemas.microsoft.com/office/drawing/2014/main" xmlns="" id="{2349A76D-AA07-574C-B3E9-594E68E0E8D2}"/>
              </a:ext>
            </a:extLst>
          </p:cNvPr>
          <p:cNvSpPr>
            <a:spLocks noGrp="1"/>
          </p:cNvSpPr>
          <p:nvPr>
            <p:ph type="title"/>
          </p:nvPr>
        </p:nvSpPr>
        <p:spPr>
          <a:xfrm>
            <a:off x="1827212" y="533400"/>
            <a:ext cx="9601200" cy="807827"/>
          </a:xfrm>
        </p:spPr>
        <p:txBody>
          <a:bodyPr/>
          <a:lstStyle/>
          <a:p>
            <a:r>
              <a:rPr lang="en-US" dirty="0"/>
              <a:t>HCBS Waiver Facts and Figures, </a:t>
            </a:r>
            <a:r>
              <a:rPr lang="en-US" i="1" dirty="0"/>
              <a:t>continued</a:t>
            </a:r>
            <a:endParaRPr lang="en-US" i="1" baseline="30000" dirty="0"/>
          </a:p>
        </p:txBody>
      </p:sp>
      <p:sp>
        <p:nvSpPr>
          <p:cNvPr id="5" name="Content Placeholder 2">
            <a:extLst>
              <a:ext uri="{FF2B5EF4-FFF2-40B4-BE49-F238E27FC236}">
                <a16:creationId xmlns:a16="http://schemas.microsoft.com/office/drawing/2014/main" xmlns="" id="{6D80034A-CA92-BD40-9963-3421B60EB108}"/>
              </a:ext>
            </a:extLst>
          </p:cNvPr>
          <p:cNvSpPr txBox="1">
            <a:spLocks/>
          </p:cNvSpPr>
          <p:nvPr/>
        </p:nvSpPr>
        <p:spPr>
          <a:xfrm>
            <a:off x="989012" y="1752600"/>
            <a:ext cx="10534888" cy="5384592"/>
          </a:xfrm>
          <a:prstGeom prst="rect">
            <a:avLst/>
          </a:prstGeom>
        </p:spPr>
        <p:txBody>
          <a:bodyPr vert="horz" lIns="91416" tIns="45708" rIns="91416" bIns="45708"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buFont typeface="Arial" charset="0"/>
              <a:buChar char="•"/>
            </a:pPr>
            <a:r>
              <a:rPr lang="en-US" sz="2400" dirty="0">
                <a:solidFill>
                  <a:schemeClr val="tx1"/>
                </a:solidFill>
              </a:rPr>
              <a:t>States that expanded Medicaid under the ACA have less people on waiting lists, 8 have no waiting lists.</a:t>
            </a:r>
          </a:p>
          <a:p>
            <a:pPr>
              <a:buFont typeface="Arial" charset="0"/>
              <a:buChar char="•"/>
            </a:pPr>
            <a:r>
              <a:rPr lang="en-US" sz="2400" dirty="0">
                <a:solidFill>
                  <a:schemeClr val="tx1"/>
                </a:solidFill>
              </a:rPr>
              <a:t>49 out of 51 states offer self-direction as part of their waivers (Arkansas and Nevada do not) </a:t>
            </a:r>
          </a:p>
          <a:p>
            <a:pPr>
              <a:buFont typeface="Arial" charset="0"/>
              <a:buChar char="•"/>
            </a:pPr>
            <a:r>
              <a:rPr lang="en-US" sz="2400" dirty="0">
                <a:solidFill>
                  <a:schemeClr val="tx1"/>
                </a:solidFill>
              </a:rPr>
              <a:t>54% of waiver enrollees are in a waiver for seniors or non-elderly adults with physical disabilities</a:t>
            </a:r>
          </a:p>
          <a:p>
            <a:pPr>
              <a:buFont typeface="Arial" charset="0"/>
              <a:buChar char="•"/>
            </a:pPr>
            <a:r>
              <a:rPr lang="en-US" sz="2400" dirty="0">
                <a:solidFill>
                  <a:schemeClr val="tx1"/>
                </a:solidFill>
              </a:rPr>
              <a:t>42% of waiver enrollees are in waivers for adults or children with IDD</a:t>
            </a:r>
          </a:p>
          <a:p>
            <a:pPr>
              <a:buFont typeface="Arial" charset="0"/>
              <a:buChar char="•"/>
            </a:pPr>
            <a:r>
              <a:rPr lang="en-US" sz="2400" dirty="0">
                <a:solidFill>
                  <a:schemeClr val="tx1"/>
                </a:solidFill>
              </a:rPr>
              <a:t>The remaining 4% are split between waivers for those with HIV/AIDS, mental illness, TBI, SCI or assistive technology needs</a:t>
            </a:r>
          </a:p>
          <a:p>
            <a:pPr>
              <a:buFont typeface="Arial" charset="0"/>
              <a:buChar char="•"/>
            </a:pPr>
            <a:endParaRPr lang="en-US" sz="2400" dirty="0">
              <a:solidFill>
                <a:schemeClr val="tx1"/>
              </a:solidFill>
            </a:endParaRPr>
          </a:p>
          <a:p>
            <a:pPr>
              <a:buFont typeface="Arial" charset="0"/>
              <a:buChar char="•"/>
            </a:pPr>
            <a:endParaRPr lang="en-US" sz="2400" dirty="0">
              <a:solidFill>
                <a:schemeClr val="tx1"/>
              </a:solidFill>
            </a:endParaRPr>
          </a:p>
          <a:p>
            <a:pPr>
              <a:buFont typeface="Arial" charset="0"/>
              <a:buChar char="•"/>
            </a:pPr>
            <a:endParaRPr lang="en-US" sz="2400" dirty="0">
              <a:solidFill>
                <a:schemeClr val="tx1"/>
              </a:solidFill>
            </a:endParaRPr>
          </a:p>
        </p:txBody>
      </p:sp>
    </p:spTree>
    <p:extLst>
      <p:ext uri="{BB962C8B-B14F-4D97-AF65-F5344CB8AC3E}">
        <p14:creationId xmlns:p14="http://schemas.microsoft.com/office/powerpoint/2010/main" val="30594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65782"/>
            <a:ext cx="10439400" cy="1653618"/>
          </a:xfrm>
        </p:spPr>
        <p:txBody>
          <a:bodyPr vert="horz" lIns="365760" tIns="45720" rIns="91440" bIns="45720" rtlCol="0" anchor="b">
            <a:noAutofit/>
          </a:bodyPr>
          <a:lstStyle/>
          <a:p>
            <a:pPr>
              <a:lnSpc>
                <a:spcPct val="80000"/>
              </a:lnSpc>
            </a:pPr>
            <a:r>
              <a:rPr lang="en-US" sz="4000" dirty="0">
                <a:cs typeface="Arial" panose="020B0604020202020204" pitchFamily="34" charset="0"/>
              </a:rPr>
              <a:t>Medicaid Financing Reform</a:t>
            </a:r>
            <a:br>
              <a:rPr lang="en-US" sz="4000" dirty="0">
                <a:cs typeface="Arial" panose="020B0604020202020204" pitchFamily="34" charset="0"/>
              </a:rPr>
            </a:br>
            <a:r>
              <a:rPr lang="en-US" sz="4000" dirty="0">
                <a:cs typeface="Arial" panose="020B0604020202020204" pitchFamily="34" charset="0"/>
              </a:rPr>
              <a:t> and Work Requirement Waivers</a:t>
            </a:r>
            <a:endParaRPr lang="en-US" sz="4000" dirty="0">
              <a:effectLst/>
              <a:cs typeface="Arial" panose="020B0604020202020204" pitchFamily="34" charset="0"/>
            </a:endParaRPr>
          </a:p>
        </p:txBody>
      </p:sp>
      <p:sp>
        <p:nvSpPr>
          <p:cNvPr id="8" name="TextBox 7"/>
          <p:cNvSpPr txBox="1"/>
          <p:nvPr/>
        </p:nvSpPr>
        <p:spPr>
          <a:xfrm>
            <a:off x="9510823" y="5639331"/>
            <a:ext cx="184666"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2412" y="3733800"/>
            <a:ext cx="9144000" cy="1905000"/>
          </a:xfrm>
          <a:noFill/>
        </p:spPr>
        <p:txBody>
          <a:bodyPr vert="horz" lIns="91440" tIns="45720" rIns="182880" bIns="45720" rtlCol="0">
            <a:normAutofit/>
          </a:bodyPr>
          <a:lstStyle/>
          <a:p>
            <a:r>
              <a:rPr lang="en-US" sz="2800" b="1" dirty="0">
                <a:cs typeface="Arial" panose="020B0604020202020204" pitchFamily="34" charset="0"/>
              </a:rPr>
              <a:t>Gilbert Gimm, PhD</a:t>
            </a:r>
          </a:p>
          <a:p>
            <a:r>
              <a:rPr lang="en-US" sz="2800" dirty="0">
                <a:cs typeface="Arial" panose="020B0604020202020204" pitchFamily="34" charset="0"/>
              </a:rPr>
              <a:t>Associate Professor</a:t>
            </a:r>
          </a:p>
          <a:p>
            <a:r>
              <a:rPr lang="en-US" sz="2800" dirty="0">
                <a:cs typeface="Arial" panose="020B0604020202020204" pitchFamily="34" charset="0"/>
              </a:rPr>
              <a:t>George Mason University</a:t>
            </a:r>
          </a:p>
          <a:p>
            <a:r>
              <a:rPr lang="en-US" sz="2800" dirty="0">
                <a:cs typeface="Arial" panose="020B0604020202020204" pitchFamily="34" charset="0"/>
              </a:rPr>
              <a:t>Fairfax, VA</a:t>
            </a:r>
          </a:p>
        </p:txBody>
      </p:sp>
      <p:sp>
        <p:nvSpPr>
          <p:cNvPr id="4" name="TextBox 3"/>
          <p:cNvSpPr txBox="1"/>
          <p:nvPr/>
        </p:nvSpPr>
        <p:spPr>
          <a:xfrm>
            <a:off x="303212" y="6029294"/>
            <a:ext cx="3048000" cy="646331"/>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NCIL Conference</a:t>
            </a:r>
          </a:p>
          <a:p>
            <a:r>
              <a:rPr lang="en-US" dirty="0">
                <a:latin typeface="Arial" panose="020B0604020202020204" pitchFamily="34" charset="0"/>
                <a:cs typeface="Arial" panose="020B0604020202020204" pitchFamily="34" charset="0"/>
              </a:rPr>
              <a:t>July 2018</a:t>
            </a:r>
          </a:p>
        </p:txBody>
      </p:sp>
    </p:spTree>
    <p:extLst>
      <p:ext uri="{BB962C8B-B14F-4D97-AF65-F5344CB8AC3E}">
        <p14:creationId xmlns:p14="http://schemas.microsoft.com/office/powerpoint/2010/main" val="230622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509381"/>
            <a:ext cx="8913813" cy="914400"/>
          </a:xfrm>
        </p:spPr>
        <p:txBody>
          <a:bodyPr vert="horz" lIns="640080" tIns="45720" rIns="91440" bIns="45720" rtlCol="0" anchor="b">
            <a:normAutofit/>
          </a:bodyPr>
          <a:lstStyle/>
          <a:p>
            <a:r>
              <a:rPr lang="en-US" sz="4000" dirty="0">
                <a:cs typeface="Arial" panose="020B0604020202020204" pitchFamily="34" charset="0"/>
              </a:rPr>
              <a:t>Summary Overview of Key Points</a:t>
            </a:r>
          </a:p>
        </p:txBody>
      </p:sp>
      <p:sp>
        <p:nvSpPr>
          <p:cNvPr id="3" name="Content Placeholder 2"/>
          <p:cNvSpPr>
            <a:spLocks noGrp="1"/>
          </p:cNvSpPr>
          <p:nvPr>
            <p:ph idx="1"/>
          </p:nvPr>
        </p:nvSpPr>
        <p:spPr>
          <a:xfrm>
            <a:off x="989012" y="1671423"/>
            <a:ext cx="10515600" cy="4576977"/>
          </a:xfrm>
        </p:spPr>
        <p:txBody>
          <a:bodyPr>
            <a:normAutofit lnSpcReduction="10000"/>
          </a:bodyPr>
          <a:lstStyle/>
          <a:p>
            <a:pPr marL="514350" indent="-514350">
              <a:spcBef>
                <a:spcPts val="1200"/>
              </a:spcBef>
              <a:buFont typeface="+mj-lt"/>
              <a:buAutoNum type="arabicPeriod"/>
            </a:pPr>
            <a:r>
              <a:rPr lang="en-US" sz="2800" dirty="0">
                <a:cs typeface="Arial" panose="020B0604020202020204" pitchFamily="34" charset="0"/>
              </a:rPr>
              <a:t>Medicaid </a:t>
            </a:r>
            <a:r>
              <a:rPr lang="en-US" sz="2800" b="1" dirty="0">
                <a:cs typeface="Arial" panose="020B0604020202020204" pitchFamily="34" charset="0"/>
              </a:rPr>
              <a:t>block grants and per-capita caps </a:t>
            </a:r>
            <a:r>
              <a:rPr lang="en-US" sz="2800" dirty="0">
                <a:cs typeface="Arial" panose="020B0604020202020204" pitchFamily="34" charset="0"/>
              </a:rPr>
              <a:t>have been proposed as alternative financing strategies, but could have adverse effects on access to care for people with disabilities.</a:t>
            </a:r>
          </a:p>
          <a:p>
            <a:pPr marL="1973008" lvl="6" indent="-514350">
              <a:spcBef>
                <a:spcPts val="1200"/>
              </a:spcBef>
              <a:buFont typeface="+mj-lt"/>
              <a:buAutoNum type="arabicPeriod"/>
            </a:pPr>
            <a:endParaRPr lang="en-US" sz="1600" dirty="0">
              <a:cs typeface="Arial" panose="020B0604020202020204" pitchFamily="34" charset="0"/>
            </a:endParaRPr>
          </a:p>
          <a:p>
            <a:pPr marL="514350" indent="-514350">
              <a:spcBef>
                <a:spcPts val="1200"/>
              </a:spcBef>
              <a:buFont typeface="+mj-lt"/>
              <a:buAutoNum type="arabicPeriod"/>
            </a:pPr>
            <a:r>
              <a:rPr lang="en-US" sz="2800" b="1" dirty="0">
                <a:cs typeface="Arial" panose="020B0604020202020204" pitchFamily="34" charset="0"/>
              </a:rPr>
              <a:t>Work requirements </a:t>
            </a:r>
            <a:r>
              <a:rPr lang="en-US" sz="2800" dirty="0">
                <a:cs typeface="Arial" panose="020B0604020202020204" pitchFamily="34" charset="0"/>
              </a:rPr>
              <a:t>for Medicaid eligibility have received CMS approval in at least four states (Arkansas, Indiana, Kentucky and New Hampshire) as of May 2018.  </a:t>
            </a:r>
          </a:p>
          <a:p>
            <a:pPr marL="2448496" lvl="8" indent="-514350">
              <a:spcBef>
                <a:spcPts val="1200"/>
              </a:spcBef>
              <a:buFont typeface="+mj-lt"/>
              <a:buAutoNum type="arabicPeriod"/>
            </a:pPr>
            <a:endParaRPr lang="en-US" sz="1600" dirty="0">
              <a:cs typeface="Arial" panose="020B0604020202020204" pitchFamily="34" charset="0"/>
            </a:endParaRPr>
          </a:p>
          <a:p>
            <a:pPr marL="514350" indent="-514350">
              <a:spcBef>
                <a:spcPts val="1200"/>
              </a:spcBef>
              <a:buFont typeface="+mj-lt"/>
              <a:buAutoNum type="arabicPeriod"/>
            </a:pPr>
            <a:r>
              <a:rPr lang="en-US" sz="2800" dirty="0">
                <a:cs typeface="Arial" panose="020B0604020202020204" pitchFamily="34" charset="0"/>
              </a:rPr>
              <a:t>Although </a:t>
            </a:r>
            <a:r>
              <a:rPr lang="en-US" sz="2800" b="1" dirty="0">
                <a:cs typeface="Arial" panose="020B0604020202020204" pitchFamily="34" charset="0"/>
              </a:rPr>
              <a:t>individuals with disabilities are exempt </a:t>
            </a:r>
            <a:r>
              <a:rPr lang="en-US" sz="2800" dirty="0">
                <a:cs typeface="Arial" panose="020B0604020202020204" pitchFamily="34" charset="0"/>
              </a:rPr>
              <a:t>from the Medicaid work requirement, it may be difficult for states to implement these exemptions automatically.  </a:t>
            </a:r>
          </a:p>
        </p:txBody>
      </p:sp>
      <p:sp>
        <p:nvSpPr>
          <p:cNvPr id="4" name="Slide Number Placeholder 3"/>
          <p:cNvSpPr>
            <a:spLocks noGrp="1"/>
          </p:cNvSpPr>
          <p:nvPr>
            <p:ph type="sldNum" sz="quarter" idx="12"/>
          </p:nvPr>
        </p:nvSpPr>
        <p:spPr/>
        <p:txBody>
          <a:bodyPr/>
          <a:lstStyle/>
          <a:p>
            <a:fld id="{8856145A-0F26-7841-B249-5F1F62C3BB6C}" type="slidenum">
              <a:rPr lang="en-US" smtClean="0"/>
              <a:pPr/>
              <a:t>25</a:t>
            </a:fld>
            <a:endParaRPr lang="en-US" dirty="0"/>
          </a:p>
        </p:txBody>
      </p:sp>
    </p:spTree>
    <p:extLst>
      <p:ext uri="{BB962C8B-B14F-4D97-AF65-F5344CB8AC3E}">
        <p14:creationId xmlns:p14="http://schemas.microsoft.com/office/powerpoint/2010/main" val="168553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509381"/>
            <a:ext cx="8913813" cy="914400"/>
          </a:xfrm>
        </p:spPr>
        <p:txBody>
          <a:bodyPr vert="horz" lIns="640080" tIns="45720" rIns="91440" bIns="45720" rtlCol="0" anchor="b">
            <a:normAutofit/>
          </a:bodyPr>
          <a:lstStyle/>
          <a:p>
            <a:r>
              <a:rPr lang="en-US" sz="4000" dirty="0">
                <a:latin typeface="+mn-lt"/>
                <a:cs typeface="Arial" panose="020B0604020202020204" pitchFamily="34" charset="0"/>
              </a:rPr>
              <a:t>Current Medicaid Financing </a:t>
            </a:r>
          </a:p>
        </p:txBody>
      </p:sp>
      <p:sp>
        <p:nvSpPr>
          <p:cNvPr id="5" name="Content Placeholder 2"/>
          <p:cNvSpPr txBox="1">
            <a:spLocks/>
          </p:cNvSpPr>
          <p:nvPr/>
        </p:nvSpPr>
        <p:spPr>
          <a:xfrm>
            <a:off x="1179511" y="1600200"/>
            <a:ext cx="9944101" cy="473813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buClr>
                <a:schemeClr val="accent2"/>
              </a:buClr>
              <a:buFont typeface="Wingdings" panose="05000000000000000000" pitchFamily="2" charset="2"/>
              <a:buChar char="§"/>
            </a:pPr>
            <a:r>
              <a:rPr lang="en-US" sz="2800" dirty="0">
                <a:solidFill>
                  <a:schemeClr val="tx1"/>
                </a:solidFill>
                <a:cs typeface="Arial" panose="020B0604020202020204" pitchFamily="34" charset="0"/>
              </a:rPr>
              <a:t>Medicaid </a:t>
            </a:r>
            <a:r>
              <a:rPr lang="en-US" sz="2800" b="1" dirty="0">
                <a:solidFill>
                  <a:srgbClr val="3333FF"/>
                </a:solidFill>
                <a:cs typeface="Arial" panose="020B0604020202020204" pitchFamily="34" charset="0"/>
              </a:rPr>
              <a:t>guarantees that all people who are eligible </a:t>
            </a:r>
            <a:r>
              <a:rPr lang="en-US" sz="2800" dirty="0">
                <a:solidFill>
                  <a:schemeClr val="tx1"/>
                </a:solidFill>
                <a:cs typeface="Arial" panose="020B0604020202020204" pitchFamily="34" charset="0"/>
              </a:rPr>
              <a:t>(i.e., meet a state’s income and asset thresholds) can receive Medicaid coverage.</a:t>
            </a:r>
          </a:p>
          <a:p>
            <a:pPr lvl="1">
              <a:buClr>
                <a:schemeClr val="accent2"/>
              </a:buClr>
              <a:buFont typeface="Wingdings" panose="05000000000000000000" pitchFamily="2" charset="2"/>
              <a:buChar char="§"/>
            </a:pPr>
            <a:r>
              <a:rPr lang="en-US" sz="2600" dirty="0">
                <a:solidFill>
                  <a:schemeClr val="tx1"/>
                </a:solidFill>
                <a:cs typeface="Arial" panose="020B0604020202020204" pitchFamily="34" charset="0"/>
              </a:rPr>
              <a:t>A state is </a:t>
            </a:r>
            <a:r>
              <a:rPr lang="en-US" sz="2600" u="sng" dirty="0">
                <a:solidFill>
                  <a:schemeClr val="tx1"/>
                </a:solidFill>
                <a:cs typeface="Arial" panose="020B0604020202020204" pitchFamily="34" charset="0"/>
              </a:rPr>
              <a:t>not allowed to impose waiting lists </a:t>
            </a:r>
            <a:r>
              <a:rPr lang="en-US" sz="2600" dirty="0">
                <a:solidFill>
                  <a:schemeClr val="tx1"/>
                </a:solidFill>
                <a:cs typeface="Arial" panose="020B0604020202020204" pitchFamily="34" charset="0"/>
              </a:rPr>
              <a:t>for Medicaid or turn away eligible people.</a:t>
            </a:r>
          </a:p>
          <a:p>
            <a:pPr>
              <a:buClr>
                <a:schemeClr val="accent2"/>
              </a:buClr>
              <a:buFont typeface="Wingdings" panose="05000000000000000000" pitchFamily="2" charset="2"/>
              <a:buChar char="§"/>
            </a:pPr>
            <a:r>
              <a:rPr lang="en-US" sz="2800" b="1" dirty="0">
                <a:solidFill>
                  <a:srgbClr val="3333FF"/>
                </a:solidFill>
                <a:cs typeface="Arial" panose="020B0604020202020204" pitchFamily="34" charset="0"/>
              </a:rPr>
              <a:t>States receive matching funds </a:t>
            </a:r>
            <a:r>
              <a:rPr lang="en-US" sz="2800" dirty="0">
                <a:solidFill>
                  <a:schemeClr val="tx1"/>
                </a:solidFill>
                <a:cs typeface="Arial" panose="020B0604020202020204" pitchFamily="34" charset="0"/>
              </a:rPr>
              <a:t>(</a:t>
            </a:r>
            <a:r>
              <a:rPr lang="en-US" sz="2800" b="1" dirty="0">
                <a:solidFill>
                  <a:schemeClr val="tx1"/>
                </a:solidFill>
                <a:cs typeface="Arial" panose="020B0604020202020204" pitchFamily="34" charset="0"/>
              </a:rPr>
              <a:t>between 50%</a:t>
            </a:r>
            <a:r>
              <a:rPr lang="en-US" sz="2800" b="1" dirty="0" smtClean="0">
                <a:solidFill>
                  <a:schemeClr val="tx1"/>
                </a:solidFill>
                <a:cs typeface="Arial" panose="020B0604020202020204" pitchFamily="34" charset="0"/>
              </a:rPr>
              <a:t>-73</a:t>
            </a:r>
            <a:r>
              <a:rPr lang="en-US" sz="2800" b="1" dirty="0">
                <a:solidFill>
                  <a:schemeClr val="tx1"/>
                </a:solidFill>
                <a:cs typeface="Arial" panose="020B0604020202020204" pitchFamily="34" charset="0"/>
              </a:rPr>
              <a:t>%) </a:t>
            </a:r>
            <a:r>
              <a:rPr lang="en-US" sz="2800" dirty="0">
                <a:solidFill>
                  <a:schemeClr val="tx1"/>
                </a:solidFill>
                <a:cs typeface="Arial" panose="020B0604020202020204" pitchFamily="34" charset="0"/>
              </a:rPr>
              <a:t>from the federal government for every dollar spent on Medicaid services.</a:t>
            </a:r>
          </a:p>
          <a:p>
            <a:pPr lvl="1">
              <a:buClr>
                <a:schemeClr val="accent2"/>
              </a:buClr>
              <a:buFont typeface="Wingdings" panose="05000000000000000000" pitchFamily="2" charset="2"/>
              <a:buChar char="§"/>
            </a:pPr>
            <a:r>
              <a:rPr lang="en-US" sz="2600" u="sng" dirty="0">
                <a:solidFill>
                  <a:schemeClr val="tx1"/>
                </a:solidFill>
                <a:cs typeface="Arial" panose="020B0604020202020204" pitchFamily="34" charset="0"/>
              </a:rPr>
              <a:t>Uncapped spending provides flexibility </a:t>
            </a:r>
            <a:r>
              <a:rPr lang="en-US" sz="2600" dirty="0">
                <a:solidFill>
                  <a:schemeClr val="tx1"/>
                </a:solidFill>
                <a:cs typeface="Arial" panose="020B0604020202020204" pitchFamily="34" charset="0"/>
              </a:rPr>
              <a:t>so in an economic recession, a state continues to receive matching funds. </a:t>
            </a:r>
          </a:p>
        </p:txBody>
      </p:sp>
      <p:sp>
        <p:nvSpPr>
          <p:cNvPr id="4" name="Slide Number Placeholder 3"/>
          <p:cNvSpPr>
            <a:spLocks noGrp="1"/>
          </p:cNvSpPr>
          <p:nvPr>
            <p:ph type="sldNum" sz="quarter" idx="12"/>
          </p:nvPr>
        </p:nvSpPr>
        <p:spPr/>
        <p:txBody>
          <a:bodyPr/>
          <a:lstStyle/>
          <a:p>
            <a:fld id="{8856145A-0F26-7841-B249-5F1F62C3BB6C}" type="slidenum">
              <a:rPr lang="en-US" smtClean="0"/>
              <a:pPr/>
              <a:t>26</a:t>
            </a:fld>
            <a:endParaRPr lang="en-US" dirty="0"/>
          </a:p>
        </p:txBody>
      </p:sp>
    </p:spTree>
    <p:extLst>
      <p:ext uri="{BB962C8B-B14F-4D97-AF65-F5344CB8AC3E}">
        <p14:creationId xmlns:p14="http://schemas.microsoft.com/office/powerpoint/2010/main" val="299979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12306" y="6586717"/>
            <a:ext cx="457200" cy="365125"/>
          </a:xfrm>
        </p:spPr>
        <p:txBody>
          <a:bodyPr/>
          <a:lstStyle/>
          <a:p>
            <a:fld id="{8856145A-0F26-7841-B249-5F1F62C3BB6C}" type="slidenum">
              <a:rPr lang="en-US" smtClean="0"/>
              <a:pPr/>
              <a:t>27</a:t>
            </a:fld>
            <a:endParaRPr lang="en-US" dirty="0"/>
          </a:p>
        </p:txBody>
      </p:sp>
      <p:pic>
        <p:nvPicPr>
          <p:cNvPr id="2" name="Picture 1"/>
          <p:cNvPicPr>
            <a:picLocks noChangeAspect="1"/>
          </p:cNvPicPr>
          <p:nvPr/>
        </p:nvPicPr>
        <p:blipFill>
          <a:blip r:embed="rId3"/>
          <a:stretch>
            <a:fillRect/>
          </a:stretch>
        </p:blipFill>
        <p:spPr>
          <a:xfrm>
            <a:off x="1979612" y="381000"/>
            <a:ext cx="8256494" cy="6192371"/>
          </a:xfrm>
          <a:prstGeom prst="rect">
            <a:avLst/>
          </a:prstGeom>
        </p:spPr>
      </p:pic>
    </p:spTree>
    <p:extLst>
      <p:ext uri="{BB962C8B-B14F-4D97-AF65-F5344CB8AC3E}">
        <p14:creationId xmlns:p14="http://schemas.microsoft.com/office/powerpoint/2010/main" val="144603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1522412" y="381000"/>
            <a:ext cx="9296400" cy="838200"/>
          </a:xfrm>
        </p:spPr>
        <p:txBody>
          <a:bodyPr vert="horz" wrap="square" lIns="91440" tIns="45720" rIns="91440" bIns="45720" numCol="1" rtlCol="0" anchor="ctr" anchorCtr="0" compatLnSpc="1">
            <a:prstTxWarp prst="textNoShape">
              <a:avLst/>
            </a:prstTxWarp>
            <a:noAutofit/>
          </a:bodyPr>
          <a:lstStyle/>
          <a:p>
            <a:pPr>
              <a:defRPr/>
            </a:pPr>
            <a:r>
              <a:rPr lang="en-US" dirty="0">
                <a:effectLst>
                  <a:outerShdw blurRad="38100" dist="38100" dir="2700000" algn="tl">
                    <a:srgbClr val="C0C0C0"/>
                  </a:outerShdw>
                </a:effectLst>
                <a:cs typeface="Arial" panose="020B0604020202020204" pitchFamily="34" charset="0"/>
              </a:rPr>
              <a:t>Medicaid Enrollment is “Countercyclical”</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281" y="1108998"/>
            <a:ext cx="7882731" cy="544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7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12306" y="6586717"/>
            <a:ext cx="457200" cy="365125"/>
          </a:xfrm>
        </p:spPr>
        <p:txBody>
          <a:bodyPr/>
          <a:lstStyle/>
          <a:p>
            <a:fld id="{8856145A-0F26-7841-B249-5F1F62C3BB6C}" type="slidenum">
              <a:rPr lang="en-US" smtClean="0"/>
              <a:pPr/>
              <a:t>29</a:t>
            </a:fld>
            <a:endParaRPr lang="en-US" dirty="0"/>
          </a:p>
        </p:txBody>
      </p:sp>
      <p:sp>
        <p:nvSpPr>
          <p:cNvPr id="7" name="Title 6"/>
          <p:cNvSpPr>
            <a:spLocks noGrp="1"/>
          </p:cNvSpPr>
          <p:nvPr>
            <p:ph type="title"/>
          </p:nvPr>
        </p:nvSpPr>
        <p:spPr>
          <a:xfrm>
            <a:off x="1598612" y="533400"/>
            <a:ext cx="9296400" cy="685800"/>
          </a:xfrm>
        </p:spPr>
        <p:txBody>
          <a:bodyPr>
            <a:normAutofit/>
          </a:bodyPr>
          <a:lstStyle/>
          <a:p>
            <a:r>
              <a:rPr lang="en-US" sz="4000" dirty="0">
                <a:cs typeface="Arial" panose="020B0604020202020204" pitchFamily="34" charset="0"/>
              </a:rPr>
              <a:t>What is a Block Grant?</a:t>
            </a:r>
          </a:p>
        </p:txBody>
      </p:sp>
      <p:sp>
        <p:nvSpPr>
          <p:cNvPr id="9" name="Content Placeholder 2"/>
          <p:cNvSpPr>
            <a:spLocks noGrp="1"/>
          </p:cNvSpPr>
          <p:nvPr>
            <p:ph idx="1"/>
          </p:nvPr>
        </p:nvSpPr>
        <p:spPr>
          <a:xfrm>
            <a:off x="989012" y="1671423"/>
            <a:ext cx="10515600" cy="4500777"/>
          </a:xfrm>
        </p:spPr>
        <p:txBody>
          <a:bodyPr>
            <a:normAutofit fontScale="92500"/>
          </a:bodyPr>
          <a:lstStyle/>
          <a:p>
            <a:pPr>
              <a:spcBef>
                <a:spcPts val="1200"/>
              </a:spcBef>
            </a:pPr>
            <a:r>
              <a:rPr lang="en-US" sz="2800" dirty="0">
                <a:cs typeface="Arial" panose="020B0604020202020204" pitchFamily="34" charset="0"/>
              </a:rPr>
              <a:t>Block grants are </a:t>
            </a:r>
            <a:r>
              <a:rPr lang="en-US" sz="2800" b="1" dirty="0">
                <a:cs typeface="Arial" panose="020B0604020202020204" pitchFamily="34" charset="0"/>
              </a:rPr>
              <a:t>fixed federal grants </a:t>
            </a:r>
            <a:r>
              <a:rPr lang="en-US" sz="2800" dirty="0">
                <a:cs typeface="Arial" panose="020B0604020202020204" pitchFamily="34" charset="0"/>
              </a:rPr>
              <a:t>to states over a period of time (i.e., year), indexed to inflation &amp; state population growth.  </a:t>
            </a:r>
          </a:p>
          <a:p>
            <a:pPr lvl="8">
              <a:spcBef>
                <a:spcPts val="1200"/>
              </a:spcBef>
            </a:pPr>
            <a:endParaRPr lang="en-US" sz="1600" dirty="0">
              <a:cs typeface="Arial" panose="020B0604020202020204" pitchFamily="34" charset="0"/>
            </a:endParaRPr>
          </a:p>
          <a:p>
            <a:pPr>
              <a:spcBef>
                <a:spcPts val="1200"/>
              </a:spcBef>
            </a:pPr>
            <a:r>
              <a:rPr lang="en-US" sz="2800" dirty="0">
                <a:cs typeface="Arial" panose="020B0604020202020204" pitchFamily="34" charset="0"/>
              </a:rPr>
              <a:t>However, as the </a:t>
            </a:r>
            <a:r>
              <a:rPr lang="en-US" sz="2800" b="1" dirty="0">
                <a:cs typeface="Arial" panose="020B0604020202020204" pitchFamily="34" charset="0"/>
              </a:rPr>
              <a:t>number of enrollees rises </a:t>
            </a:r>
            <a:r>
              <a:rPr lang="en-US" sz="2800" dirty="0">
                <a:cs typeface="Arial" panose="020B0604020202020204" pitchFamily="34" charset="0"/>
              </a:rPr>
              <a:t>(e.g., recession), less funding is available </a:t>
            </a:r>
            <a:r>
              <a:rPr lang="en-US" sz="2800" u="sng" dirty="0">
                <a:cs typeface="Arial" panose="020B0604020202020204" pitchFamily="34" charset="0"/>
              </a:rPr>
              <a:t>per enrollee</a:t>
            </a:r>
            <a:r>
              <a:rPr lang="en-US" sz="2800" dirty="0">
                <a:cs typeface="Arial" panose="020B0604020202020204" pitchFamily="34" charset="0"/>
              </a:rPr>
              <a:t>. </a:t>
            </a:r>
          </a:p>
          <a:p>
            <a:pPr lvl="8">
              <a:spcBef>
                <a:spcPts val="1200"/>
              </a:spcBef>
            </a:pPr>
            <a:endParaRPr lang="en-US" sz="1600" dirty="0">
              <a:cs typeface="Arial" panose="020B0604020202020204" pitchFamily="34" charset="0"/>
            </a:endParaRPr>
          </a:p>
          <a:p>
            <a:pPr>
              <a:spcBef>
                <a:spcPts val="1200"/>
              </a:spcBef>
            </a:pPr>
            <a:r>
              <a:rPr lang="en-US" sz="2800" dirty="0">
                <a:cs typeface="Arial" panose="020B0604020202020204" pitchFamily="34" charset="0"/>
              </a:rPr>
              <a:t>If program costs exceed allocated funds before the end of the year, a state may need to cut </a:t>
            </a:r>
            <a:r>
              <a:rPr lang="en-US" sz="2800" b="1" dirty="0">
                <a:solidFill>
                  <a:srgbClr val="C00000"/>
                </a:solidFill>
                <a:cs typeface="Arial" panose="020B0604020202020204" pitchFamily="34" charset="0"/>
              </a:rPr>
              <a:t>Medicaid</a:t>
            </a:r>
            <a:r>
              <a:rPr lang="en-US" sz="2800" b="1" dirty="0">
                <a:cs typeface="Arial" panose="020B0604020202020204" pitchFamily="34" charset="0"/>
              </a:rPr>
              <a:t> </a:t>
            </a:r>
            <a:r>
              <a:rPr lang="en-US" sz="2800" b="1" dirty="0">
                <a:solidFill>
                  <a:srgbClr val="C00000"/>
                </a:solidFill>
                <a:cs typeface="Arial" panose="020B0604020202020204" pitchFamily="34" charset="0"/>
              </a:rPr>
              <a:t>reimbursements, tighten eligibility, add waiting lists, or reduce benefits. </a:t>
            </a:r>
          </a:p>
          <a:p>
            <a:pPr lvl="3">
              <a:spcBef>
                <a:spcPts val="1200"/>
              </a:spcBef>
            </a:pPr>
            <a:endParaRPr lang="en-US" sz="1200" dirty="0">
              <a:solidFill>
                <a:srgbClr val="3333FF"/>
              </a:solidFill>
              <a:cs typeface="Arial" panose="020B0604020202020204" pitchFamily="34" charset="0"/>
            </a:endParaRPr>
          </a:p>
          <a:p>
            <a:pPr lvl="1">
              <a:spcBef>
                <a:spcPts val="1200"/>
              </a:spcBef>
              <a:buFont typeface="Arial" panose="020B0604020202020204" pitchFamily="34" charset="0"/>
              <a:buChar char="•"/>
            </a:pPr>
            <a:r>
              <a:rPr lang="en-US" sz="2400" dirty="0">
                <a:solidFill>
                  <a:srgbClr val="3333FF"/>
                </a:solidFill>
                <a:cs typeface="Arial" panose="020B0604020202020204" pitchFamily="34" charset="0"/>
              </a:rPr>
              <a:t>Example:  State Children’s Health Insurance Program (S-CHIP)</a:t>
            </a:r>
          </a:p>
        </p:txBody>
      </p:sp>
    </p:spTree>
    <p:extLst>
      <p:ext uri="{BB962C8B-B14F-4D97-AF65-F5344CB8AC3E}">
        <p14:creationId xmlns:p14="http://schemas.microsoft.com/office/powerpoint/2010/main" val="29007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7213" y="1066800"/>
            <a:ext cx="9296400" cy="685800"/>
          </a:xfrm>
        </p:spPr>
        <p:txBody>
          <a:bodyPr>
            <a:normAutofit/>
          </a:bodyPr>
          <a:lstStyle/>
          <a:p>
            <a:r>
              <a:rPr lang="en-US" sz="4000" dirty="0"/>
              <a:t>CHRIL Institutional Members</a:t>
            </a:r>
          </a:p>
        </p:txBody>
      </p:sp>
      <p:sp>
        <p:nvSpPr>
          <p:cNvPr id="4" name="Content Placeholder 3"/>
          <p:cNvSpPr>
            <a:spLocks noGrp="1"/>
          </p:cNvSpPr>
          <p:nvPr>
            <p:ph idx="1"/>
          </p:nvPr>
        </p:nvSpPr>
        <p:spPr>
          <a:xfrm>
            <a:off x="1522412" y="2514600"/>
            <a:ext cx="10515600" cy="4648200"/>
          </a:xfrm>
        </p:spPr>
        <p:txBody>
          <a:bodyPr>
            <a:noAutofit/>
          </a:bodyPr>
          <a:lstStyle/>
          <a:p>
            <a:r>
              <a:rPr lang="en-US" sz="2800" dirty="0"/>
              <a:t>Washington State University (WSU)  </a:t>
            </a:r>
          </a:p>
          <a:p>
            <a:r>
              <a:rPr lang="en-US" sz="2800" dirty="0"/>
              <a:t>Independent Living Research Utilization (ILRU) at TIRR Memorial Hermann</a:t>
            </a:r>
          </a:p>
          <a:p>
            <a:r>
              <a:rPr lang="en-US" sz="2800" dirty="0"/>
              <a:t>University of Kansas (KU) </a:t>
            </a:r>
          </a:p>
          <a:p>
            <a:r>
              <a:rPr lang="en-US" sz="2800" dirty="0"/>
              <a:t>George Mason University (GMU) </a:t>
            </a:r>
          </a:p>
          <a:p>
            <a:pPr marL="0" indent="0">
              <a:buNone/>
            </a:pPr>
            <a:endParaRPr lang="en-US" sz="2800" dirty="0"/>
          </a:p>
        </p:txBody>
      </p:sp>
      <p:sp>
        <p:nvSpPr>
          <p:cNvPr id="3" name="Slide Number Placeholder 2"/>
          <p:cNvSpPr>
            <a:spLocks noGrp="1"/>
          </p:cNvSpPr>
          <p:nvPr>
            <p:ph type="sldNum" sz="quarter" idx="12"/>
          </p:nvPr>
        </p:nvSpPr>
        <p:spPr/>
        <p:txBody>
          <a:bodyPr/>
          <a:lstStyle/>
          <a:p>
            <a:fld id="{E5137D0E-4A4F-4307-8994-C1891D747D59}" type="slidenum">
              <a:rPr lang="en-US" smtClean="0"/>
              <a:t>3</a:t>
            </a:fld>
            <a:endParaRPr lang="en-US"/>
          </a:p>
        </p:txBody>
      </p:sp>
    </p:spTree>
    <p:extLst>
      <p:ext uri="{BB962C8B-B14F-4D97-AF65-F5344CB8AC3E}">
        <p14:creationId xmlns:p14="http://schemas.microsoft.com/office/powerpoint/2010/main" val="15075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12306" y="6586717"/>
            <a:ext cx="457200" cy="365125"/>
          </a:xfrm>
        </p:spPr>
        <p:txBody>
          <a:bodyPr/>
          <a:lstStyle/>
          <a:p>
            <a:fld id="{8856145A-0F26-7841-B249-5F1F62C3BB6C}" type="slidenum">
              <a:rPr lang="en-US" smtClean="0"/>
              <a:pPr/>
              <a:t>30</a:t>
            </a:fld>
            <a:endParaRPr lang="en-US" dirty="0"/>
          </a:p>
        </p:txBody>
      </p:sp>
      <p:sp>
        <p:nvSpPr>
          <p:cNvPr id="7" name="Title 6"/>
          <p:cNvSpPr>
            <a:spLocks noGrp="1"/>
          </p:cNvSpPr>
          <p:nvPr>
            <p:ph type="title"/>
          </p:nvPr>
        </p:nvSpPr>
        <p:spPr>
          <a:xfrm>
            <a:off x="1446212" y="457200"/>
            <a:ext cx="9296400" cy="685800"/>
          </a:xfrm>
        </p:spPr>
        <p:txBody>
          <a:bodyPr>
            <a:normAutofit/>
          </a:bodyPr>
          <a:lstStyle/>
          <a:p>
            <a:r>
              <a:rPr lang="en-US" sz="4000" dirty="0">
                <a:cs typeface="Arial" panose="020B0604020202020204" pitchFamily="34" charset="0"/>
              </a:rPr>
              <a:t>What is a Medicaid Per Capita Cap?</a:t>
            </a:r>
          </a:p>
        </p:txBody>
      </p:sp>
      <p:sp>
        <p:nvSpPr>
          <p:cNvPr id="9" name="Content Placeholder 2"/>
          <p:cNvSpPr>
            <a:spLocks noGrp="1"/>
          </p:cNvSpPr>
          <p:nvPr>
            <p:ph idx="1"/>
          </p:nvPr>
        </p:nvSpPr>
        <p:spPr>
          <a:xfrm>
            <a:off x="836612" y="1600200"/>
            <a:ext cx="10591800" cy="5034177"/>
          </a:xfrm>
        </p:spPr>
        <p:txBody>
          <a:bodyPr>
            <a:noAutofit/>
          </a:bodyPr>
          <a:lstStyle/>
          <a:p>
            <a:pPr marL="0" indent="0">
              <a:spcBef>
                <a:spcPts val="1200"/>
              </a:spcBef>
              <a:buNone/>
            </a:pPr>
            <a:r>
              <a:rPr lang="en-US" sz="2800" b="1" dirty="0">
                <a:cs typeface="Arial" panose="020B0604020202020204" pitchFamily="34" charset="0"/>
              </a:rPr>
              <a:t>Total Medicaid spending and number of enrollees </a:t>
            </a:r>
            <a:r>
              <a:rPr lang="en-US" sz="2800" dirty="0">
                <a:cs typeface="Arial" panose="020B0604020202020204" pitchFamily="34" charset="0"/>
              </a:rPr>
              <a:t>would both be calculated in a state for a given </a:t>
            </a:r>
            <a:r>
              <a:rPr lang="en-US" sz="2800" u="sng" dirty="0">
                <a:cs typeface="Arial" panose="020B0604020202020204" pitchFamily="34" charset="0"/>
              </a:rPr>
              <a:t>base year</a:t>
            </a:r>
            <a:endParaRPr lang="en-US" sz="2800" b="1" dirty="0">
              <a:cs typeface="Arial" panose="020B0604020202020204" pitchFamily="34" charset="0"/>
            </a:endParaRPr>
          </a:p>
          <a:p>
            <a:pPr lvl="1">
              <a:spcBef>
                <a:spcPts val="1200"/>
              </a:spcBef>
            </a:pPr>
            <a:r>
              <a:rPr lang="en-US" sz="2400" dirty="0">
                <a:cs typeface="Arial" panose="020B0604020202020204" pitchFamily="34" charset="0"/>
              </a:rPr>
              <a:t>Divide total spending by number of enrollees to calculate the </a:t>
            </a:r>
            <a:r>
              <a:rPr lang="en-US" sz="2400" b="1" dirty="0">
                <a:cs typeface="Arial" panose="020B0604020202020204" pitchFamily="34" charset="0"/>
              </a:rPr>
              <a:t>initial amount per person</a:t>
            </a:r>
            <a:r>
              <a:rPr lang="en-US" sz="2400" dirty="0">
                <a:cs typeface="Arial" panose="020B0604020202020204" pitchFamily="34" charset="0"/>
              </a:rPr>
              <a:t>, or </a:t>
            </a:r>
            <a:r>
              <a:rPr lang="en-US" sz="2400" dirty="0">
                <a:solidFill>
                  <a:srgbClr val="3333FF"/>
                </a:solidFill>
                <a:cs typeface="Arial" panose="020B0604020202020204" pitchFamily="34" charset="0"/>
              </a:rPr>
              <a:t>per capita (enrollee) amount</a:t>
            </a:r>
          </a:p>
          <a:p>
            <a:pPr marL="0" indent="0">
              <a:spcBef>
                <a:spcPts val="1200"/>
              </a:spcBef>
              <a:buNone/>
            </a:pPr>
            <a:endParaRPr lang="en-US" sz="2800" dirty="0">
              <a:cs typeface="Arial" panose="020B0604020202020204" pitchFamily="34" charset="0"/>
            </a:endParaRPr>
          </a:p>
          <a:p>
            <a:pPr marL="0" indent="0">
              <a:spcBef>
                <a:spcPts val="1200"/>
              </a:spcBef>
              <a:buNone/>
            </a:pPr>
            <a:r>
              <a:rPr lang="en-US" sz="2800" dirty="0">
                <a:cs typeface="Arial" panose="020B0604020202020204" pitchFamily="34" charset="0"/>
              </a:rPr>
              <a:t>This amount is </a:t>
            </a:r>
            <a:r>
              <a:rPr lang="en-US" sz="2800" b="1" dirty="0">
                <a:cs typeface="Arial" panose="020B0604020202020204" pitchFamily="34" charset="0"/>
              </a:rPr>
              <a:t>adjusted by inflation </a:t>
            </a:r>
            <a:r>
              <a:rPr lang="en-US" sz="2800" dirty="0">
                <a:cs typeface="Arial" panose="020B0604020202020204" pitchFamily="34" charset="0"/>
              </a:rPr>
              <a:t>in future years</a:t>
            </a:r>
            <a:endParaRPr lang="en-US" sz="2800" b="1" dirty="0">
              <a:cs typeface="Arial" panose="020B0604020202020204" pitchFamily="34" charset="0"/>
            </a:endParaRPr>
          </a:p>
          <a:p>
            <a:pPr lvl="1">
              <a:spcBef>
                <a:spcPts val="1200"/>
              </a:spcBef>
            </a:pPr>
            <a:r>
              <a:rPr lang="en-US" sz="2400" dirty="0">
                <a:cs typeface="Arial" panose="020B0604020202020204" pitchFamily="34" charset="0"/>
              </a:rPr>
              <a:t>The new inflation-adjusted per enrollee cap is multiplied by a state’s total Medicaid enrollment to compute federal Medicaid payments to a state.  </a:t>
            </a:r>
            <a:r>
              <a:rPr lang="en-US" sz="2400" b="1" dirty="0">
                <a:solidFill>
                  <a:srgbClr val="C00000"/>
                </a:solidFill>
                <a:cs typeface="Arial" panose="020B0604020202020204" pitchFamily="34" charset="0"/>
              </a:rPr>
              <a:t>But new technology or </a:t>
            </a:r>
            <a:r>
              <a:rPr lang="en-US" sz="2400" b="1" dirty="0" smtClean="0">
                <a:solidFill>
                  <a:srgbClr val="C00000"/>
                </a:solidFill>
                <a:cs typeface="Arial" panose="020B0604020202020204" pitchFamily="34" charset="0"/>
              </a:rPr>
              <a:t>the rising </a:t>
            </a:r>
            <a:r>
              <a:rPr lang="en-US" sz="2400" b="1" dirty="0">
                <a:solidFill>
                  <a:srgbClr val="C00000"/>
                </a:solidFill>
                <a:cs typeface="Arial" panose="020B0604020202020204" pitchFamily="34" charset="0"/>
              </a:rPr>
              <a:t>prevalence of chronic </a:t>
            </a:r>
            <a:r>
              <a:rPr lang="en-US" sz="2400" b="1" dirty="0" smtClean="0">
                <a:solidFill>
                  <a:srgbClr val="C00000"/>
                </a:solidFill>
                <a:cs typeface="Arial" panose="020B0604020202020204" pitchFamily="34" charset="0"/>
              </a:rPr>
              <a:t>health conditions </a:t>
            </a:r>
            <a:r>
              <a:rPr lang="en-US" sz="2400" b="1" dirty="0">
                <a:solidFill>
                  <a:srgbClr val="C00000"/>
                </a:solidFill>
                <a:cs typeface="Arial" panose="020B0604020202020204" pitchFamily="34" charset="0"/>
              </a:rPr>
              <a:t>would not be reflected in the </a:t>
            </a:r>
            <a:r>
              <a:rPr lang="en-US" sz="2400" b="1" dirty="0" smtClean="0">
                <a:solidFill>
                  <a:srgbClr val="C00000"/>
                </a:solidFill>
                <a:cs typeface="Arial" panose="020B0604020202020204" pitchFamily="34" charset="0"/>
              </a:rPr>
              <a:t>cap.</a:t>
            </a:r>
            <a:endParaRPr lang="en-US" sz="2400" b="1" dirty="0">
              <a:cs typeface="Arial" panose="020B0604020202020204" pitchFamily="34" charset="0"/>
            </a:endParaRPr>
          </a:p>
        </p:txBody>
      </p:sp>
    </p:spTree>
    <p:extLst>
      <p:ext uri="{BB962C8B-B14F-4D97-AF65-F5344CB8AC3E}">
        <p14:creationId xmlns:p14="http://schemas.microsoft.com/office/powerpoint/2010/main" val="265157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12306" y="6586717"/>
            <a:ext cx="457200" cy="365125"/>
          </a:xfrm>
        </p:spPr>
        <p:txBody>
          <a:bodyPr/>
          <a:lstStyle/>
          <a:p>
            <a:fld id="{8856145A-0F26-7841-B249-5F1F62C3BB6C}" type="slidenum">
              <a:rPr lang="en-US" smtClean="0"/>
              <a:pPr/>
              <a:t>31</a:t>
            </a:fld>
            <a:endParaRPr lang="en-US" dirty="0"/>
          </a:p>
        </p:txBody>
      </p:sp>
      <p:sp>
        <p:nvSpPr>
          <p:cNvPr id="7" name="Title 6"/>
          <p:cNvSpPr>
            <a:spLocks noGrp="1"/>
          </p:cNvSpPr>
          <p:nvPr>
            <p:ph type="title"/>
          </p:nvPr>
        </p:nvSpPr>
        <p:spPr>
          <a:xfrm>
            <a:off x="1522412" y="685800"/>
            <a:ext cx="8686800" cy="685800"/>
          </a:xfrm>
        </p:spPr>
        <p:txBody>
          <a:bodyPr>
            <a:normAutofit fontScale="90000"/>
          </a:bodyPr>
          <a:lstStyle/>
          <a:p>
            <a:r>
              <a:rPr lang="en-US" dirty="0">
                <a:cs typeface="Arial" panose="020B0604020202020204" pitchFamily="34" charset="0"/>
              </a:rPr>
              <a:t>Medicaid Enrollees with Disabilities </a:t>
            </a:r>
            <a:br>
              <a:rPr lang="en-US" dirty="0">
                <a:cs typeface="Arial" panose="020B0604020202020204" pitchFamily="34" charset="0"/>
              </a:rPr>
            </a:br>
            <a:r>
              <a:rPr lang="en-US" dirty="0">
                <a:cs typeface="Arial" panose="020B0604020202020204" pitchFamily="34" charset="0"/>
              </a:rPr>
              <a:t>Account for Over </a:t>
            </a:r>
            <a:r>
              <a:rPr lang="en-US" dirty="0" smtClean="0">
                <a:cs typeface="Arial" panose="020B0604020202020204" pitchFamily="34" charset="0"/>
              </a:rPr>
              <a:t>40 Percent </a:t>
            </a:r>
            <a:r>
              <a:rPr lang="en-US" dirty="0">
                <a:cs typeface="Arial" panose="020B0604020202020204" pitchFamily="34" charset="0"/>
              </a:rPr>
              <a:t>of Spending</a:t>
            </a:r>
          </a:p>
        </p:txBody>
      </p:sp>
      <p:pic>
        <p:nvPicPr>
          <p:cNvPr id="2" name="Picture 1"/>
          <p:cNvPicPr>
            <a:picLocks noChangeAspect="1"/>
          </p:cNvPicPr>
          <p:nvPr/>
        </p:nvPicPr>
        <p:blipFill>
          <a:blip r:embed="rId3"/>
          <a:stretch>
            <a:fillRect/>
          </a:stretch>
        </p:blipFill>
        <p:spPr>
          <a:xfrm>
            <a:off x="2817812" y="1447800"/>
            <a:ext cx="7000000" cy="5066532"/>
          </a:xfrm>
          <a:prstGeom prst="rect">
            <a:avLst/>
          </a:prstGeom>
        </p:spPr>
      </p:pic>
    </p:spTree>
    <p:extLst>
      <p:ext uri="{BB962C8B-B14F-4D97-AF65-F5344CB8AC3E}">
        <p14:creationId xmlns:p14="http://schemas.microsoft.com/office/powerpoint/2010/main" val="423339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1674812" y="457200"/>
            <a:ext cx="8686800" cy="1143000"/>
          </a:xfrm>
        </p:spPr>
        <p:txBody>
          <a:bodyPr vert="horz" wrap="square" lIns="91440" tIns="45720" rIns="91440" bIns="45720" numCol="1" rtlCol="0" anchor="b" anchorCtr="0" compatLnSpc="1">
            <a:prstTxWarp prst="textNoShape">
              <a:avLst/>
            </a:prstTxWarp>
            <a:noAutofit/>
          </a:bodyPr>
          <a:lstStyle/>
          <a:p>
            <a:pPr>
              <a:defRPr/>
            </a:pPr>
            <a:r>
              <a:rPr lang="en-US" sz="3600" dirty="0">
                <a:effectLst>
                  <a:outerShdw blurRad="38100" dist="38100" dir="2700000" algn="tl">
                    <a:srgbClr val="C0C0C0"/>
                  </a:outerShdw>
                </a:effectLst>
                <a:cs typeface="Arial" panose="020B0604020202020204" pitchFamily="34" charset="0"/>
              </a:rPr>
              <a:t>Medicaid Work Requirements</a:t>
            </a:r>
            <a:br>
              <a:rPr lang="en-US" sz="3600" dirty="0">
                <a:effectLst>
                  <a:outerShdw blurRad="38100" dist="38100" dir="2700000" algn="tl">
                    <a:srgbClr val="C0C0C0"/>
                  </a:outerShdw>
                </a:effectLst>
                <a:cs typeface="Arial" panose="020B0604020202020204" pitchFamily="34" charset="0"/>
              </a:rPr>
            </a:br>
            <a:r>
              <a:rPr lang="en-US" sz="3600" dirty="0">
                <a:effectLst>
                  <a:outerShdw blurRad="38100" dist="38100" dir="2700000" algn="tl">
                    <a:srgbClr val="C0C0C0"/>
                  </a:outerShdw>
                </a:effectLst>
                <a:cs typeface="Arial" panose="020B0604020202020204" pitchFamily="34" charset="0"/>
              </a:rPr>
              <a:t>(CMS Guidance as of January 2018)</a:t>
            </a:r>
          </a:p>
        </p:txBody>
      </p:sp>
      <p:sp>
        <p:nvSpPr>
          <p:cNvPr id="114691" name="Rectangle 3"/>
          <p:cNvSpPr>
            <a:spLocks noGrp="1" noChangeArrowheads="1"/>
          </p:cNvSpPr>
          <p:nvPr>
            <p:ph idx="1"/>
          </p:nvPr>
        </p:nvSpPr>
        <p:spPr>
          <a:xfrm>
            <a:off x="836612" y="1981200"/>
            <a:ext cx="10515600" cy="4419600"/>
          </a:xfrm>
        </p:spPr>
        <p:txBody>
          <a:bodyPr>
            <a:normAutofit/>
          </a:bodyPr>
          <a:lstStyle/>
          <a:p>
            <a:pPr>
              <a:spcBef>
                <a:spcPct val="50000"/>
              </a:spcBef>
            </a:pPr>
            <a:r>
              <a:rPr lang="en-US" altLang="en-US" sz="2400" b="1" dirty="0">
                <a:cs typeface="Arial" panose="020B0604020202020204" pitchFamily="34" charset="0"/>
              </a:rPr>
              <a:t>“CMS </a:t>
            </a:r>
            <a:r>
              <a:rPr lang="en-US" altLang="en-US" sz="2400" b="1" dirty="0" smtClean="0">
                <a:cs typeface="Arial" panose="020B0604020202020204" pitchFamily="34" charset="0"/>
              </a:rPr>
              <a:t>is announcing a </a:t>
            </a:r>
            <a:r>
              <a:rPr lang="en-US" altLang="en-US" sz="2400" b="1" dirty="0">
                <a:cs typeface="Arial" panose="020B0604020202020204" pitchFamily="34" charset="0"/>
              </a:rPr>
              <a:t>new policy </a:t>
            </a:r>
            <a:r>
              <a:rPr lang="en-US" altLang="en-US" sz="2400" dirty="0">
                <a:cs typeface="Arial" panose="020B0604020202020204" pitchFamily="34" charset="0"/>
              </a:rPr>
              <a:t>designed to assist states in their efforts to improve Medicaid enrollee health and well-being through </a:t>
            </a:r>
            <a:r>
              <a:rPr lang="en-US" altLang="en-US" sz="2400" u="sng" dirty="0">
                <a:cs typeface="Arial" panose="020B0604020202020204" pitchFamily="34" charset="0"/>
              </a:rPr>
              <a:t>incentivizing work and community engagement </a:t>
            </a:r>
            <a:r>
              <a:rPr lang="en-US" altLang="en-US" sz="2400" dirty="0">
                <a:cs typeface="Arial" panose="020B0604020202020204" pitchFamily="34" charset="0"/>
              </a:rPr>
              <a:t>among non-elderly, non-pregnant adult Medicaid beneficiaries who are eligible for Medicaid on a basis other than disability.”  </a:t>
            </a:r>
            <a:r>
              <a:rPr lang="en-US" altLang="en-US" sz="2400" i="1" dirty="0" smtClean="0">
                <a:cs typeface="Arial" panose="020B0604020202020204" pitchFamily="34" charset="0"/>
              </a:rPr>
              <a:t>(</a:t>
            </a:r>
            <a:r>
              <a:rPr lang="en-US" altLang="en-US" sz="2400" i="1" dirty="0">
                <a:cs typeface="Arial" panose="020B0604020202020204" pitchFamily="34" charset="0"/>
              </a:rPr>
              <a:t>CMS memo, </a:t>
            </a:r>
            <a:r>
              <a:rPr lang="en-US" altLang="en-US" sz="2400" i="1" dirty="0" smtClean="0">
                <a:cs typeface="Arial" panose="020B0604020202020204" pitchFamily="34" charset="0"/>
              </a:rPr>
              <a:t>Jan </a:t>
            </a:r>
            <a:r>
              <a:rPr lang="en-US" altLang="en-US" sz="2400" i="1" dirty="0">
                <a:cs typeface="Arial" panose="020B0604020202020204" pitchFamily="34" charset="0"/>
              </a:rPr>
              <a:t>2018)</a:t>
            </a:r>
          </a:p>
          <a:p>
            <a:pPr>
              <a:spcBef>
                <a:spcPct val="50000"/>
              </a:spcBef>
            </a:pPr>
            <a:r>
              <a:rPr lang="en-US" altLang="en-US" sz="2400" b="1" dirty="0">
                <a:cs typeface="Arial" panose="020B0604020202020204" pitchFamily="34" charset="0"/>
              </a:rPr>
              <a:t>“Medicaid work requirement </a:t>
            </a:r>
            <a:r>
              <a:rPr lang="en-US" altLang="en-US" sz="2400" dirty="0">
                <a:cs typeface="Arial" panose="020B0604020202020204" pitchFamily="34" charset="0"/>
              </a:rPr>
              <a:t>proposals would require beneficiaries to </a:t>
            </a:r>
            <a:r>
              <a:rPr lang="en-US" altLang="en-US" sz="2400" u="sng" dirty="0">
                <a:cs typeface="Arial" panose="020B0604020202020204" pitchFamily="34" charset="0"/>
              </a:rPr>
              <a:t>verify their participation in </a:t>
            </a:r>
            <a:r>
              <a:rPr lang="en-US" altLang="en-US" sz="2400" u="sng" dirty="0" smtClean="0">
                <a:cs typeface="Arial" panose="020B0604020202020204" pitchFamily="34" charset="0"/>
              </a:rPr>
              <a:t>approved activities</a:t>
            </a:r>
            <a:r>
              <a:rPr lang="en-US" altLang="en-US" sz="2400" u="sng" dirty="0">
                <a:cs typeface="Arial" panose="020B0604020202020204" pitchFamily="34" charset="0"/>
              </a:rPr>
              <a:t>, such as employment, job search, or job training programs</a:t>
            </a:r>
            <a:r>
              <a:rPr lang="en-US" altLang="en-US" sz="2400" dirty="0">
                <a:cs typeface="Arial" panose="020B0604020202020204" pitchFamily="34" charset="0"/>
              </a:rPr>
              <a:t>, for a certain number of hours per week in order to receive health coverage”. </a:t>
            </a:r>
            <a:r>
              <a:rPr lang="en-US" altLang="en-US" sz="2400" i="1" dirty="0">
                <a:cs typeface="Arial" panose="020B0604020202020204" pitchFamily="34" charset="0"/>
              </a:rPr>
              <a:t> (KFF, 2018)</a:t>
            </a:r>
          </a:p>
        </p:txBody>
      </p:sp>
    </p:spTree>
    <p:extLst>
      <p:ext uri="{BB962C8B-B14F-4D97-AF65-F5344CB8AC3E}">
        <p14:creationId xmlns:p14="http://schemas.microsoft.com/office/powerpoint/2010/main" val="4100933807"/>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1674812" y="457200"/>
            <a:ext cx="8686800" cy="1143000"/>
          </a:xfrm>
        </p:spPr>
        <p:txBody>
          <a:bodyPr vert="horz" wrap="square" lIns="91440" tIns="45720" rIns="91440" bIns="45720" numCol="1" rtlCol="0" anchor="b" anchorCtr="0" compatLnSpc="1">
            <a:prstTxWarp prst="textNoShape">
              <a:avLst/>
            </a:prstTxWarp>
            <a:noAutofit/>
          </a:bodyPr>
          <a:lstStyle/>
          <a:p>
            <a:pPr>
              <a:defRPr/>
            </a:pPr>
            <a:r>
              <a:rPr lang="en-US" sz="3600" dirty="0">
                <a:effectLst>
                  <a:outerShdw blurRad="38100" dist="38100" dir="2700000" algn="tl">
                    <a:srgbClr val="C0C0C0"/>
                  </a:outerShdw>
                </a:effectLst>
                <a:cs typeface="Arial" panose="020B0604020202020204" pitchFamily="34" charset="0"/>
              </a:rPr>
              <a:t>Example: Kentucky’s Section 1115 Waiver Demonstration </a:t>
            </a:r>
            <a:endParaRPr lang="en-US" sz="3600" b="0" dirty="0">
              <a:effectLst>
                <a:outerShdw blurRad="38100" dist="38100" dir="2700000" algn="tl">
                  <a:srgbClr val="C0C0C0"/>
                </a:outerShdw>
              </a:effectLst>
              <a:cs typeface="Arial" panose="020B0604020202020204" pitchFamily="34" charset="0"/>
            </a:endParaRPr>
          </a:p>
        </p:txBody>
      </p:sp>
      <p:sp>
        <p:nvSpPr>
          <p:cNvPr id="114691" name="Rectangle 3"/>
          <p:cNvSpPr>
            <a:spLocks noGrp="1" noChangeArrowheads="1"/>
          </p:cNvSpPr>
          <p:nvPr>
            <p:ph idx="1"/>
          </p:nvPr>
        </p:nvSpPr>
        <p:spPr>
          <a:xfrm>
            <a:off x="912812" y="1905000"/>
            <a:ext cx="10668000" cy="4495800"/>
          </a:xfrm>
        </p:spPr>
        <p:txBody>
          <a:bodyPr>
            <a:normAutofit/>
          </a:bodyPr>
          <a:lstStyle/>
          <a:p>
            <a:pPr marL="0" indent="0">
              <a:spcBef>
                <a:spcPct val="50000"/>
              </a:spcBef>
              <a:buNone/>
            </a:pPr>
            <a:r>
              <a:rPr lang="en-US" altLang="en-US" sz="2800" dirty="0">
                <a:latin typeface="+mj-lt"/>
                <a:cs typeface="Arial" panose="020B0604020202020204" pitchFamily="34" charset="0"/>
              </a:rPr>
              <a:t>Kentucky’s work requirement was the first approved by CMS (Jan 2018). </a:t>
            </a:r>
            <a:r>
              <a:rPr lang="en-US" altLang="en-US" sz="2800" u="sng" dirty="0">
                <a:latin typeface="+mj-lt"/>
                <a:cs typeface="Arial" panose="020B0604020202020204" pitchFamily="34" charset="0"/>
              </a:rPr>
              <a:t>Expected to start on July 1, 2018. </a:t>
            </a:r>
          </a:p>
          <a:p>
            <a:pPr lvl="1">
              <a:spcBef>
                <a:spcPct val="50000"/>
              </a:spcBef>
              <a:buFont typeface="Arial" charset="0"/>
              <a:buChar char="•"/>
            </a:pPr>
            <a:r>
              <a:rPr lang="en-US" altLang="en-US" sz="2400" dirty="0">
                <a:latin typeface="+mj-lt"/>
                <a:cs typeface="Arial" panose="020B0604020202020204" pitchFamily="34" charset="0"/>
              </a:rPr>
              <a:t>It requires enrollees to document </a:t>
            </a:r>
            <a:r>
              <a:rPr lang="en-US" altLang="en-US" sz="2400" b="1" dirty="0">
                <a:latin typeface="+mj-lt"/>
                <a:cs typeface="Arial" panose="020B0604020202020204" pitchFamily="34" charset="0"/>
              </a:rPr>
              <a:t>80 hours of work per month (i.e., 20 hours per week) </a:t>
            </a:r>
            <a:r>
              <a:rPr lang="en-US" altLang="en-US" sz="2400" dirty="0">
                <a:latin typeface="+mj-lt"/>
                <a:cs typeface="Arial" panose="020B0604020202020204" pitchFamily="34" charset="0"/>
              </a:rPr>
              <a:t>or qualifying work activities, such as volunteering or job training.</a:t>
            </a:r>
          </a:p>
          <a:p>
            <a:pPr lvl="1">
              <a:spcBef>
                <a:spcPct val="50000"/>
              </a:spcBef>
              <a:buFont typeface="Arial" charset="0"/>
              <a:buChar char="•"/>
            </a:pPr>
            <a:r>
              <a:rPr lang="en-US" altLang="en-US" sz="2400" dirty="0">
                <a:latin typeface="+mj-lt"/>
                <a:cs typeface="Arial" panose="020B0604020202020204" pitchFamily="34" charset="0"/>
              </a:rPr>
              <a:t>Enrollees who do not meet the work requirement in a given month can make up the missed hours the next month. </a:t>
            </a:r>
            <a:r>
              <a:rPr lang="en-US" altLang="en-US" sz="2400" b="1" dirty="0">
                <a:latin typeface="+mj-lt"/>
                <a:cs typeface="Arial" panose="020B0604020202020204" pitchFamily="34" charset="0"/>
              </a:rPr>
              <a:t>Otherwise, coverage is dropped. </a:t>
            </a:r>
            <a:endParaRPr lang="en-US" altLang="en-US" sz="2400" b="1" i="1" dirty="0">
              <a:latin typeface="+mj-lt"/>
              <a:cs typeface="Arial" panose="020B0604020202020204" pitchFamily="34" charset="0"/>
            </a:endParaRPr>
          </a:p>
        </p:txBody>
      </p:sp>
    </p:spTree>
    <p:extLst>
      <p:ext uri="{BB962C8B-B14F-4D97-AF65-F5344CB8AC3E}">
        <p14:creationId xmlns:p14="http://schemas.microsoft.com/office/powerpoint/2010/main" val="3147242839"/>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1674812" y="457200"/>
            <a:ext cx="8839200" cy="1143000"/>
          </a:xfrm>
        </p:spPr>
        <p:txBody>
          <a:bodyPr vert="horz" wrap="square" lIns="91440" tIns="45720" rIns="91440" bIns="45720" numCol="1" rtlCol="0" anchor="b" anchorCtr="0" compatLnSpc="1">
            <a:prstTxWarp prst="textNoShape">
              <a:avLst/>
            </a:prstTxWarp>
            <a:noAutofit/>
          </a:bodyPr>
          <a:lstStyle/>
          <a:p>
            <a:pPr>
              <a:defRPr/>
            </a:pPr>
            <a:r>
              <a:rPr lang="en-US" sz="3600" dirty="0">
                <a:effectLst>
                  <a:outerShdw blurRad="38100" dist="38100" dir="2700000" algn="tl">
                    <a:srgbClr val="C0C0C0"/>
                  </a:outerShdw>
                </a:effectLst>
                <a:cs typeface="Arial" panose="020B0604020202020204" pitchFamily="34" charset="0"/>
              </a:rPr>
              <a:t>Medicaid Work Requirements – Page 2</a:t>
            </a:r>
            <a:br>
              <a:rPr lang="en-US" sz="3600" dirty="0">
                <a:effectLst>
                  <a:outerShdw blurRad="38100" dist="38100" dir="2700000" algn="tl">
                    <a:srgbClr val="C0C0C0"/>
                  </a:outerShdw>
                </a:effectLst>
                <a:cs typeface="Arial" panose="020B0604020202020204" pitchFamily="34" charset="0"/>
              </a:rPr>
            </a:br>
            <a:r>
              <a:rPr lang="en-US" sz="3600" dirty="0">
                <a:effectLst>
                  <a:outerShdw blurRad="38100" dist="38100" dir="2700000" algn="tl">
                    <a:srgbClr val="C0C0C0"/>
                  </a:outerShdw>
                </a:effectLst>
                <a:cs typeface="Arial" panose="020B0604020202020204" pitchFamily="34" charset="0"/>
              </a:rPr>
              <a:t>(CMS Guidance as of January 2018)</a:t>
            </a:r>
          </a:p>
        </p:txBody>
      </p:sp>
      <p:sp>
        <p:nvSpPr>
          <p:cNvPr id="114691" name="Rectangle 3"/>
          <p:cNvSpPr>
            <a:spLocks noGrp="1" noChangeArrowheads="1"/>
          </p:cNvSpPr>
          <p:nvPr>
            <p:ph idx="1"/>
          </p:nvPr>
        </p:nvSpPr>
        <p:spPr>
          <a:xfrm>
            <a:off x="836612" y="1981200"/>
            <a:ext cx="10820400" cy="4419600"/>
          </a:xfrm>
        </p:spPr>
        <p:txBody>
          <a:bodyPr>
            <a:normAutofit/>
          </a:bodyPr>
          <a:lstStyle/>
          <a:p>
            <a:pPr marL="0" indent="0">
              <a:spcBef>
                <a:spcPct val="50000"/>
              </a:spcBef>
              <a:buNone/>
            </a:pPr>
            <a:r>
              <a:rPr lang="en-US" altLang="en-US" sz="2800" dirty="0">
                <a:cs typeface="Arial" panose="020B0604020202020204" pitchFamily="34" charset="0"/>
              </a:rPr>
              <a:t>“CMS recognizes that individuals eligible for Medicaid on a basis other than disability (and are therefore classified as “non-disabled”) </a:t>
            </a:r>
            <a:r>
              <a:rPr lang="en-US" altLang="en-US" sz="2800" b="1" dirty="0">
                <a:cs typeface="Arial" panose="020B0604020202020204" pitchFamily="34" charset="0"/>
              </a:rPr>
              <a:t>may have a disability under the definition of the Americans with Disabilities Act</a:t>
            </a:r>
            <a:r>
              <a:rPr lang="en-US" altLang="en-US" sz="2800" dirty="0">
                <a:cs typeface="Arial" panose="020B0604020202020204" pitchFamily="34" charset="0"/>
              </a:rPr>
              <a:t>...</a:t>
            </a:r>
            <a:r>
              <a:rPr lang="en-US" altLang="en-US" sz="2800" dirty="0" smtClean="0">
                <a:cs typeface="Arial" panose="020B0604020202020204" pitchFamily="34" charset="0"/>
              </a:rPr>
              <a:t>”</a:t>
            </a:r>
          </a:p>
          <a:p>
            <a:pPr marL="0" indent="0">
              <a:spcBef>
                <a:spcPct val="50000"/>
              </a:spcBef>
              <a:buNone/>
            </a:pPr>
            <a:endParaRPr lang="en-US" altLang="en-US" sz="2800" dirty="0">
              <a:cs typeface="Arial" panose="020B0604020202020204" pitchFamily="34" charset="0"/>
            </a:endParaRPr>
          </a:p>
          <a:p>
            <a:pPr lvl="1">
              <a:spcBef>
                <a:spcPct val="50000"/>
              </a:spcBef>
            </a:pPr>
            <a:r>
              <a:rPr lang="en-US" altLang="en-US" sz="2400" dirty="0">
                <a:solidFill>
                  <a:srgbClr val="3333FF"/>
                </a:solidFill>
                <a:cs typeface="Arial" panose="020B0604020202020204" pitchFamily="34" charset="0"/>
              </a:rPr>
              <a:t>“[State] modifications must include </a:t>
            </a:r>
            <a:r>
              <a:rPr lang="en-US" altLang="en-US" sz="2400" u="sng" dirty="0">
                <a:solidFill>
                  <a:srgbClr val="3333FF"/>
                </a:solidFill>
                <a:cs typeface="Arial" panose="020B0604020202020204" pitchFamily="34" charset="0"/>
              </a:rPr>
              <a:t>exemptions [for] individuals unable to participate for disability-related reasons</a:t>
            </a:r>
            <a:r>
              <a:rPr lang="en-US" altLang="en-US" sz="2400" dirty="0">
                <a:solidFill>
                  <a:srgbClr val="3333FF"/>
                </a:solidFill>
                <a:cs typeface="Arial" panose="020B0604020202020204" pitchFamily="34" charset="0"/>
              </a:rPr>
              <a:t>…[or </a:t>
            </a:r>
            <a:r>
              <a:rPr lang="en-US" altLang="en-US" sz="2400" dirty="0" smtClean="0">
                <a:solidFill>
                  <a:srgbClr val="3333FF"/>
                </a:solidFill>
                <a:cs typeface="Arial" panose="020B0604020202020204" pitchFamily="34" charset="0"/>
              </a:rPr>
              <a:t>who need</a:t>
            </a:r>
            <a:r>
              <a:rPr lang="en-US" altLang="en-US" sz="2400" dirty="0">
                <a:solidFill>
                  <a:srgbClr val="3333FF"/>
                </a:solidFill>
                <a:cs typeface="Arial" panose="020B0604020202020204" pitchFamily="34" charset="0"/>
              </a:rPr>
              <a:t>] support services to participate…. </a:t>
            </a:r>
          </a:p>
        </p:txBody>
      </p:sp>
    </p:spTree>
    <p:extLst>
      <p:ext uri="{BB962C8B-B14F-4D97-AF65-F5344CB8AC3E}">
        <p14:creationId xmlns:p14="http://schemas.microsoft.com/office/powerpoint/2010/main" val="1778409422"/>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12306" y="6586717"/>
            <a:ext cx="457200" cy="365125"/>
          </a:xfrm>
        </p:spPr>
        <p:txBody>
          <a:bodyPr/>
          <a:lstStyle/>
          <a:p>
            <a:fld id="{8856145A-0F26-7841-B249-5F1F62C3BB6C}" type="slidenum">
              <a:rPr lang="en-US" smtClean="0"/>
              <a:pPr/>
              <a:t>35</a:t>
            </a:fld>
            <a:endParaRPr lang="en-US" dirty="0"/>
          </a:p>
        </p:txBody>
      </p:sp>
      <p:sp>
        <p:nvSpPr>
          <p:cNvPr id="7" name="Title 6"/>
          <p:cNvSpPr>
            <a:spLocks noGrp="1"/>
          </p:cNvSpPr>
          <p:nvPr>
            <p:ph type="title"/>
          </p:nvPr>
        </p:nvSpPr>
        <p:spPr>
          <a:xfrm>
            <a:off x="1903412" y="609600"/>
            <a:ext cx="8534400" cy="762000"/>
          </a:xfrm>
        </p:spPr>
        <p:txBody>
          <a:bodyPr>
            <a:normAutofit fontScale="90000"/>
          </a:bodyPr>
          <a:lstStyle/>
          <a:p>
            <a:r>
              <a:rPr lang="en-US" dirty="0">
                <a:cs typeface="Arial" panose="020B0604020202020204" pitchFamily="34" charset="0"/>
              </a:rPr>
              <a:t>At Least </a:t>
            </a:r>
            <a:r>
              <a:rPr lang="en-US" dirty="0" smtClean="0">
                <a:cs typeface="Arial" panose="020B0604020202020204" pitchFamily="34" charset="0"/>
              </a:rPr>
              <a:t>7 Percent </a:t>
            </a:r>
            <a:r>
              <a:rPr lang="en-US" dirty="0">
                <a:cs typeface="Arial" panose="020B0604020202020204" pitchFamily="34" charset="0"/>
              </a:rPr>
              <a:t>of Non-Elderly Medicaid Enrollees Would Be </a:t>
            </a:r>
            <a:r>
              <a:rPr lang="en-US" u="sng" dirty="0">
                <a:cs typeface="Arial" panose="020B0604020202020204" pitchFamily="34" charset="0"/>
              </a:rPr>
              <a:t>Directly</a:t>
            </a:r>
            <a:r>
              <a:rPr lang="en-US" dirty="0">
                <a:cs typeface="Arial" panose="020B0604020202020204" pitchFamily="34" charset="0"/>
              </a:rPr>
              <a:t> Affected </a:t>
            </a:r>
          </a:p>
        </p:txBody>
      </p:sp>
      <p:pic>
        <p:nvPicPr>
          <p:cNvPr id="1026" name="Picture 2" descr="https://kaiserfamilyfoundation.files.wordpress.com/2018/01/9141-figure-1.png?w=735&amp;h=551&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012" y="1447800"/>
            <a:ext cx="7467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1446212" y="533400"/>
            <a:ext cx="9144000" cy="1143000"/>
          </a:xfrm>
        </p:spPr>
        <p:txBody>
          <a:bodyPr vert="horz" wrap="square" lIns="91440" tIns="45720" rIns="91440" bIns="45720" numCol="1" rtlCol="0" anchor="b" anchorCtr="0" compatLnSpc="1">
            <a:prstTxWarp prst="textNoShape">
              <a:avLst/>
            </a:prstTxWarp>
            <a:noAutofit/>
          </a:bodyPr>
          <a:lstStyle/>
          <a:p>
            <a:pPr>
              <a:defRPr/>
            </a:pPr>
            <a:r>
              <a:rPr lang="en-US" dirty="0">
                <a:effectLst>
                  <a:outerShdw blurRad="38100" dist="38100" dir="2700000" algn="tl">
                    <a:srgbClr val="C0C0C0"/>
                  </a:outerShdw>
                </a:effectLst>
                <a:cs typeface="Arial" panose="020B0604020202020204" pitchFamily="34" charset="0"/>
              </a:rPr>
              <a:t>But More Medicaid Enrollees Can be </a:t>
            </a:r>
            <a:r>
              <a:rPr lang="en-US" u="sng" dirty="0">
                <a:effectLst>
                  <a:outerShdw blurRad="38100" dist="38100" dir="2700000" algn="tl">
                    <a:srgbClr val="C0C0C0"/>
                  </a:outerShdw>
                </a:effectLst>
                <a:cs typeface="Arial" panose="020B0604020202020204" pitchFamily="34" charset="0"/>
              </a:rPr>
              <a:t>Indirectly</a:t>
            </a:r>
            <a:r>
              <a:rPr lang="en-US" dirty="0">
                <a:effectLst>
                  <a:outerShdw blurRad="38100" dist="38100" dir="2700000" algn="tl">
                    <a:srgbClr val="C0C0C0"/>
                  </a:outerShdw>
                </a:effectLst>
                <a:cs typeface="Arial" panose="020B0604020202020204" pitchFamily="34" charset="0"/>
              </a:rPr>
              <a:t> Affected by Work Requirements</a:t>
            </a:r>
            <a:endParaRPr lang="en-US" b="0" dirty="0">
              <a:effectLst>
                <a:outerShdw blurRad="38100" dist="38100" dir="2700000" algn="tl">
                  <a:srgbClr val="C0C0C0"/>
                </a:outerShdw>
              </a:effectLst>
              <a:cs typeface="Arial" panose="020B0604020202020204" pitchFamily="34" charset="0"/>
            </a:endParaRPr>
          </a:p>
        </p:txBody>
      </p:sp>
      <p:sp>
        <p:nvSpPr>
          <p:cNvPr id="114691" name="Rectangle 3"/>
          <p:cNvSpPr>
            <a:spLocks noGrp="1" noChangeArrowheads="1"/>
          </p:cNvSpPr>
          <p:nvPr>
            <p:ph idx="1"/>
          </p:nvPr>
        </p:nvSpPr>
        <p:spPr>
          <a:xfrm>
            <a:off x="1065212" y="1981200"/>
            <a:ext cx="10363200" cy="4419600"/>
          </a:xfrm>
        </p:spPr>
        <p:txBody>
          <a:bodyPr>
            <a:normAutofit/>
          </a:bodyPr>
          <a:lstStyle/>
          <a:p>
            <a:pPr marL="0" indent="0">
              <a:spcBef>
                <a:spcPct val="50000"/>
              </a:spcBef>
              <a:buNone/>
            </a:pPr>
            <a:r>
              <a:rPr lang="en-US" altLang="en-US" sz="2800" dirty="0">
                <a:cs typeface="Arial" panose="020B0604020202020204" pitchFamily="34" charset="0"/>
              </a:rPr>
              <a:t>States will need </a:t>
            </a:r>
            <a:r>
              <a:rPr lang="en-US" altLang="en-US" sz="2800" b="1" dirty="0">
                <a:cs typeface="Arial" panose="020B0604020202020204" pitchFamily="34" charset="0"/>
              </a:rPr>
              <a:t>complex systems to handle the reporting and exemption process</a:t>
            </a:r>
            <a:r>
              <a:rPr lang="en-US" altLang="en-US" sz="2800" dirty="0">
                <a:cs typeface="Arial" panose="020B0604020202020204" pitchFamily="34" charset="0"/>
              </a:rPr>
              <a:t>.  (KFF, 2018)</a:t>
            </a:r>
          </a:p>
          <a:p>
            <a:pPr lvl="1">
              <a:spcBef>
                <a:spcPct val="50000"/>
              </a:spcBef>
            </a:pPr>
            <a:r>
              <a:rPr lang="en-US" altLang="en-US" sz="2800" dirty="0">
                <a:solidFill>
                  <a:srgbClr val="3333FF"/>
                </a:solidFill>
                <a:cs typeface="Arial" panose="020B0604020202020204" pitchFamily="34" charset="0"/>
              </a:rPr>
              <a:t> </a:t>
            </a:r>
            <a:r>
              <a:rPr lang="en-US" altLang="en-US" sz="2400" dirty="0">
                <a:solidFill>
                  <a:srgbClr val="3333FF"/>
                </a:solidFill>
                <a:cs typeface="Arial" panose="020B0604020202020204" pitchFamily="34" charset="0"/>
              </a:rPr>
              <a:t>in practice, it will be difficult for many state Medicaid agencies to implement work requirement exemptions for people without SSI. </a:t>
            </a:r>
          </a:p>
          <a:p>
            <a:pPr marL="0" indent="0">
              <a:spcBef>
                <a:spcPct val="50000"/>
              </a:spcBef>
              <a:buNone/>
            </a:pPr>
            <a:r>
              <a:rPr lang="en-US" altLang="en-US" sz="2800" dirty="0">
                <a:cs typeface="Arial" panose="020B0604020202020204" pitchFamily="34" charset="0"/>
              </a:rPr>
              <a:t>CMS guidance is explicit in that states </a:t>
            </a:r>
            <a:r>
              <a:rPr lang="en-US" altLang="en-US" sz="2800" u="sng" dirty="0">
                <a:cs typeface="Arial" panose="020B0604020202020204" pitchFamily="34" charset="0"/>
              </a:rPr>
              <a:t>may not use federal Medicaid funds</a:t>
            </a:r>
            <a:r>
              <a:rPr lang="en-US" altLang="en-US" sz="2800" dirty="0">
                <a:cs typeface="Arial" panose="020B0604020202020204" pitchFamily="34" charset="0"/>
              </a:rPr>
              <a:t> for </a:t>
            </a:r>
            <a:r>
              <a:rPr lang="en-US" altLang="en-US" sz="2800" b="1" dirty="0">
                <a:cs typeface="Arial" panose="020B0604020202020204" pitchFamily="34" charset="0"/>
              </a:rPr>
              <a:t>support services (e.g., transportation, education, job training) to help people overcome barriers to work</a:t>
            </a:r>
            <a:r>
              <a:rPr lang="en-US" altLang="en-US" sz="2800" dirty="0">
                <a:cs typeface="Arial" panose="020B0604020202020204" pitchFamily="34" charset="0"/>
              </a:rPr>
              <a:t>. </a:t>
            </a:r>
            <a:endParaRPr lang="en-US" altLang="en-US" sz="2800" i="1" dirty="0">
              <a:cs typeface="Arial" panose="020B0604020202020204" pitchFamily="34" charset="0"/>
            </a:endParaRPr>
          </a:p>
        </p:txBody>
      </p:sp>
    </p:spTree>
    <p:extLst>
      <p:ext uri="{BB962C8B-B14F-4D97-AF65-F5344CB8AC3E}">
        <p14:creationId xmlns:p14="http://schemas.microsoft.com/office/powerpoint/2010/main" val="522141793"/>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37</a:t>
            </a:fld>
            <a:endParaRPr lang="en-US" dirty="0"/>
          </a:p>
        </p:txBody>
      </p:sp>
      <p:sp>
        <p:nvSpPr>
          <p:cNvPr id="4" name="Content Placeholder 3"/>
          <p:cNvSpPr>
            <a:spLocks noGrp="1"/>
          </p:cNvSpPr>
          <p:nvPr>
            <p:ph idx="1"/>
          </p:nvPr>
        </p:nvSpPr>
        <p:spPr/>
        <p:txBody>
          <a:bodyPr>
            <a:normAutofit/>
          </a:bodyPr>
          <a:lstStyle/>
          <a:p>
            <a:endParaRPr lang="en-US" sz="2800" dirty="0">
              <a:hlinkClick r:id=""/>
            </a:endParaRPr>
          </a:p>
          <a:p>
            <a:r>
              <a:rPr lang="en-US" sz="2800" dirty="0">
                <a:hlinkClick r:id=""/>
              </a:rPr>
              <a:t>www.chril.org</a:t>
            </a:r>
            <a:endParaRPr lang="en-US" sz="2800" dirty="0"/>
          </a:p>
          <a:p>
            <a:r>
              <a:rPr lang="en-US" sz="2800" dirty="0"/>
              <a:t>Twitter.com/</a:t>
            </a:r>
            <a:r>
              <a:rPr lang="en-US" sz="2800" dirty="0" err="1"/>
              <a:t>reform_ability</a:t>
            </a:r>
            <a:r>
              <a:rPr lang="en-US" sz="2800" dirty="0"/>
              <a:t> </a:t>
            </a:r>
          </a:p>
          <a:p>
            <a:r>
              <a:rPr lang="en-US" sz="2800" b="1" u="sng" dirty="0"/>
              <a:t>Disability and Health Insurance Online Self-Paced Tutorial</a:t>
            </a:r>
            <a:r>
              <a:rPr lang="en-US" sz="2800" b="1" dirty="0"/>
              <a:t> </a:t>
            </a:r>
          </a:p>
          <a:p>
            <a:pPr marL="279082" lvl="1" indent="0">
              <a:buNone/>
            </a:pPr>
            <a:r>
              <a:rPr lang="en-US" sz="2800" dirty="0"/>
              <a:t>(or </a:t>
            </a:r>
            <a:r>
              <a:rPr lang="en-US" sz="2800" dirty="0">
                <a:hlinkClick r:id="rId2"/>
              </a:rPr>
              <a:t>http://www.chril.ilru.org/training</a:t>
            </a:r>
            <a:r>
              <a:rPr lang="en-US" sz="2800" dirty="0"/>
              <a:t>)</a:t>
            </a:r>
          </a:p>
          <a:p>
            <a:r>
              <a:rPr lang="en-US" sz="2800" dirty="0">
                <a:hlinkClick r:id="rId3"/>
              </a:rPr>
              <a:t>jjkennedy@wsu.edu</a:t>
            </a:r>
            <a:r>
              <a:rPr lang="en-US" sz="2800" dirty="0"/>
              <a:t> </a:t>
            </a:r>
          </a:p>
        </p:txBody>
      </p:sp>
      <p:sp>
        <p:nvSpPr>
          <p:cNvPr id="5" name="Title 4"/>
          <p:cNvSpPr>
            <a:spLocks noGrp="1"/>
          </p:cNvSpPr>
          <p:nvPr>
            <p:ph type="title"/>
          </p:nvPr>
        </p:nvSpPr>
        <p:spPr>
          <a:xfrm>
            <a:off x="3351212" y="685800"/>
            <a:ext cx="9296400" cy="685800"/>
          </a:xfrm>
        </p:spPr>
        <p:txBody>
          <a:bodyPr>
            <a:normAutofit/>
          </a:bodyPr>
          <a:lstStyle/>
          <a:p>
            <a:r>
              <a:rPr lang="en-US" sz="3600" dirty="0"/>
              <a:t> Contact Information</a:t>
            </a:r>
          </a:p>
        </p:txBody>
      </p:sp>
    </p:spTree>
    <p:extLst>
      <p:ext uri="{BB962C8B-B14F-4D97-AF65-F5344CB8AC3E}">
        <p14:creationId xmlns:p14="http://schemas.microsoft.com/office/powerpoint/2010/main" val="24852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38</a:t>
            </a:fld>
            <a:endParaRPr lang="en-US" dirty="0"/>
          </a:p>
        </p:txBody>
      </p:sp>
      <p:sp>
        <p:nvSpPr>
          <p:cNvPr id="4" name="Content Placeholder 3"/>
          <p:cNvSpPr>
            <a:spLocks noGrp="1"/>
          </p:cNvSpPr>
          <p:nvPr>
            <p:ph idx="1"/>
          </p:nvPr>
        </p:nvSpPr>
        <p:spPr>
          <a:xfrm>
            <a:off x="1065212" y="2133600"/>
            <a:ext cx="10515600" cy="4648200"/>
          </a:xfrm>
        </p:spPr>
        <p:txBody>
          <a:bodyPr/>
          <a:lstStyle/>
          <a:p>
            <a:r>
              <a:rPr lang="en-US" sz="2800" dirty="0"/>
              <a:t>The Collaborative on Health Reform and Independent Living (CHRIL) is funded by a grant from the National Institute on Disability, Independent Living and Rehabilitation Research (NIDILRR), US Department of Health and Human Services</a:t>
            </a:r>
          </a:p>
          <a:p>
            <a:r>
              <a:rPr lang="en-US" sz="2800" dirty="0"/>
              <a:t>The contents of these presentations do not represent the policy of NIDILRR, ACL, HHS, or the US Government.</a:t>
            </a:r>
          </a:p>
          <a:p>
            <a:pPr marL="0" indent="0">
              <a:buNone/>
            </a:pPr>
            <a:endParaRPr lang="en-US" sz="2800" dirty="0"/>
          </a:p>
          <a:p>
            <a:endParaRPr lang="en-US" dirty="0"/>
          </a:p>
        </p:txBody>
      </p:sp>
      <p:sp>
        <p:nvSpPr>
          <p:cNvPr id="5" name="Title 4"/>
          <p:cNvSpPr>
            <a:spLocks noGrp="1"/>
          </p:cNvSpPr>
          <p:nvPr>
            <p:ph type="title"/>
          </p:nvPr>
        </p:nvSpPr>
        <p:spPr>
          <a:xfrm>
            <a:off x="1307233" y="762000"/>
            <a:ext cx="9296400" cy="685800"/>
          </a:xfrm>
        </p:spPr>
        <p:txBody>
          <a:bodyPr>
            <a:normAutofit/>
          </a:bodyPr>
          <a:lstStyle/>
          <a:p>
            <a:pPr algn="ctr"/>
            <a:r>
              <a:rPr lang="en-US" sz="3600" dirty="0"/>
              <a:t>Acknowledgements</a:t>
            </a:r>
          </a:p>
        </p:txBody>
      </p:sp>
    </p:spTree>
    <p:extLst>
      <p:ext uri="{BB962C8B-B14F-4D97-AF65-F5344CB8AC3E}">
        <p14:creationId xmlns:p14="http://schemas.microsoft.com/office/powerpoint/2010/main" val="14810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6270" y="634693"/>
            <a:ext cx="9296400" cy="685800"/>
          </a:xfrm>
        </p:spPr>
        <p:txBody>
          <a:bodyPr>
            <a:normAutofit/>
          </a:bodyPr>
          <a:lstStyle/>
          <a:p>
            <a:r>
              <a:rPr lang="en-US" sz="4000" dirty="0"/>
              <a:t>CHRIL Strategic Partners</a:t>
            </a:r>
          </a:p>
        </p:txBody>
      </p:sp>
      <p:sp>
        <p:nvSpPr>
          <p:cNvPr id="4" name="Content Placeholder 3"/>
          <p:cNvSpPr>
            <a:spLocks noGrp="1"/>
          </p:cNvSpPr>
          <p:nvPr>
            <p:ph idx="1"/>
          </p:nvPr>
        </p:nvSpPr>
        <p:spPr>
          <a:xfrm>
            <a:off x="1293812" y="1981200"/>
            <a:ext cx="10515600" cy="4648200"/>
          </a:xfrm>
        </p:spPr>
        <p:txBody>
          <a:bodyPr>
            <a:noAutofit/>
          </a:bodyPr>
          <a:lstStyle/>
          <a:p>
            <a:r>
              <a:rPr lang="en-US" sz="2800" dirty="0"/>
              <a:t>National Council on Independent Living (NCIL) </a:t>
            </a:r>
          </a:p>
          <a:p>
            <a:r>
              <a:rPr lang="en-US" sz="2800" dirty="0"/>
              <a:t> American Association on Health and Disability (AAHD) </a:t>
            </a:r>
          </a:p>
          <a:p>
            <a:r>
              <a:rPr lang="en-US" sz="2800" dirty="0"/>
              <a:t> Association of Programs for Rural Independent Living (APRIL) </a:t>
            </a:r>
          </a:p>
          <a:p>
            <a:r>
              <a:rPr lang="en-US" sz="2800" dirty="0"/>
              <a:t> Disability Research Interest Group (DRIG) of AcademyHealth </a:t>
            </a:r>
          </a:p>
          <a:p>
            <a:r>
              <a:rPr lang="en-US" sz="2800" dirty="0"/>
              <a:t> Urban Institute</a:t>
            </a:r>
          </a:p>
        </p:txBody>
      </p:sp>
      <p:sp>
        <p:nvSpPr>
          <p:cNvPr id="3" name="Slide Number Placeholder 2"/>
          <p:cNvSpPr>
            <a:spLocks noGrp="1"/>
          </p:cNvSpPr>
          <p:nvPr>
            <p:ph type="sldNum" sz="quarter" idx="12"/>
          </p:nvPr>
        </p:nvSpPr>
        <p:spPr/>
        <p:txBody>
          <a:bodyPr/>
          <a:lstStyle/>
          <a:p>
            <a:fld id="{E5137D0E-4A4F-4307-8994-C1891D747D59}" type="slidenum">
              <a:rPr lang="en-US" smtClean="0"/>
              <a:t>4</a:t>
            </a:fld>
            <a:endParaRPr lang="en-US"/>
          </a:p>
        </p:txBody>
      </p:sp>
    </p:spTree>
    <p:extLst>
      <p:ext uri="{BB962C8B-B14F-4D97-AF65-F5344CB8AC3E}">
        <p14:creationId xmlns:p14="http://schemas.microsoft.com/office/powerpoint/2010/main" val="172248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5</a:t>
            </a:fld>
            <a:endParaRPr lang="en-US" dirty="0"/>
          </a:p>
        </p:txBody>
      </p:sp>
      <p:sp>
        <p:nvSpPr>
          <p:cNvPr id="4" name="Subtitle 3"/>
          <p:cNvSpPr>
            <a:spLocks noGrp="1"/>
          </p:cNvSpPr>
          <p:nvPr>
            <p:ph type="subTitle" idx="1"/>
          </p:nvPr>
        </p:nvSpPr>
        <p:spPr>
          <a:xfrm>
            <a:off x="1979612" y="3581400"/>
            <a:ext cx="8229600" cy="1524000"/>
          </a:xfrm>
        </p:spPr>
        <p:txBody>
          <a:bodyPr>
            <a:normAutofit/>
          </a:bodyPr>
          <a:lstStyle/>
          <a:p>
            <a:r>
              <a:rPr lang="en-US" sz="3100" b="1" dirty="0">
                <a:latin typeface="Arial" panose="020B0604020202020204" pitchFamily="34" charset="0"/>
                <a:cs typeface="Arial" panose="020B0604020202020204" pitchFamily="34" charset="0"/>
              </a:rPr>
              <a:t>Jae Kennedy</a:t>
            </a:r>
          </a:p>
          <a:p>
            <a:r>
              <a:rPr lang="en-US" sz="3100" dirty="0">
                <a:latin typeface="Arial" panose="020B0604020202020204" pitchFamily="34" charset="0"/>
                <a:cs typeface="Arial" panose="020B0604020202020204" pitchFamily="34" charset="0"/>
              </a:rPr>
              <a:t>Washington State University</a:t>
            </a:r>
          </a:p>
          <a:p>
            <a:r>
              <a:rPr lang="en-US" sz="3100" dirty="0">
                <a:latin typeface="Arial" panose="020B0604020202020204" pitchFamily="34" charset="0"/>
                <a:cs typeface="Arial" panose="020B0604020202020204" pitchFamily="34" charset="0"/>
              </a:rPr>
              <a:t>Spokane, WA</a:t>
            </a:r>
          </a:p>
          <a:p>
            <a:endParaRPr lang="en-US" dirty="0"/>
          </a:p>
        </p:txBody>
      </p:sp>
      <p:sp>
        <p:nvSpPr>
          <p:cNvPr id="5" name="Title 4"/>
          <p:cNvSpPr>
            <a:spLocks noGrp="1"/>
          </p:cNvSpPr>
          <p:nvPr>
            <p:ph type="ctrTitle"/>
          </p:nvPr>
        </p:nvSpPr>
        <p:spPr>
          <a:xfrm>
            <a:off x="1598612" y="1752600"/>
            <a:ext cx="9144000" cy="990600"/>
          </a:xfrm>
        </p:spPr>
        <p:txBody>
          <a:bodyPr/>
          <a:lstStyle/>
          <a:p>
            <a:r>
              <a:rPr lang="en-US" dirty="0"/>
              <a:t>An Introduction to Medicaid</a:t>
            </a:r>
            <a:endParaRPr lang="en-US" b="0" dirty="0"/>
          </a:p>
        </p:txBody>
      </p:sp>
    </p:spTree>
    <p:extLst>
      <p:ext uri="{BB962C8B-B14F-4D97-AF65-F5344CB8AC3E}">
        <p14:creationId xmlns:p14="http://schemas.microsoft.com/office/powerpoint/2010/main" val="16022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5812" y="800100"/>
            <a:ext cx="9296400" cy="685800"/>
          </a:xfrm>
        </p:spPr>
        <p:txBody>
          <a:bodyPr>
            <a:normAutofit/>
          </a:bodyPr>
          <a:lstStyle/>
          <a:p>
            <a:pPr eaLnBrk="1" hangingPunct="1"/>
            <a:r>
              <a:rPr lang="en-US" altLang="en-US" sz="4000" dirty="0">
                <a:cs typeface="Times New Roman" panose="02020603050405020304" pitchFamily="18" charset="0"/>
              </a:rPr>
              <a:t>Early 60s efforts in health reform</a:t>
            </a:r>
          </a:p>
        </p:txBody>
      </p:sp>
      <p:sp>
        <p:nvSpPr>
          <p:cNvPr id="9219" name="Rectangle 3"/>
          <p:cNvSpPr>
            <a:spLocks noGrp="1" noChangeArrowheads="1"/>
          </p:cNvSpPr>
          <p:nvPr>
            <p:ph idx="1"/>
          </p:nvPr>
        </p:nvSpPr>
        <p:spPr>
          <a:xfrm>
            <a:off x="836612" y="1828800"/>
            <a:ext cx="10515600" cy="3486150"/>
          </a:xfrm>
        </p:spPr>
        <p:txBody>
          <a:bodyPr>
            <a:noAutofit/>
          </a:bodyPr>
          <a:lstStyle/>
          <a:p>
            <a:pPr eaLnBrk="1" hangingPunct="1"/>
            <a:r>
              <a:rPr lang="en-US" altLang="en-US" sz="2800" dirty="0">
                <a:cs typeface="Times New Roman" panose="02020603050405020304" pitchFamily="18" charset="0"/>
              </a:rPr>
              <a:t>Although the explosion in private employer-sponsored insurance in the 1940s and 50s covered most workers and their families, nonunionized retirees were usually out of luck</a:t>
            </a:r>
            <a:endParaRPr lang="en-US" altLang="en-US" sz="2800" dirty="0">
              <a:ea typeface="Arial Unicode MS" panose="020B0604020202020204" pitchFamily="34" charset="-128"/>
              <a:cs typeface="Arial Unicode MS" panose="020B0604020202020204" pitchFamily="34" charset="-128"/>
            </a:endParaRPr>
          </a:p>
          <a:p>
            <a:pPr eaLnBrk="1" hangingPunct="1"/>
            <a:r>
              <a:rPr lang="en-US" altLang="en-US" sz="2800" dirty="0">
                <a:cs typeface="Times New Roman" panose="02020603050405020304" pitchFamily="18" charset="0"/>
              </a:rPr>
              <a:t>Congressional Democrats proposed federal hospital insurance as part of Social Security benefits, arguing that retirees can’t have income security if they get bankrupted by a large hospital bill </a:t>
            </a:r>
          </a:p>
          <a:p>
            <a:pPr eaLnBrk="1" hangingPunct="1"/>
            <a:r>
              <a:rPr lang="en-US" altLang="en-US" sz="2800" dirty="0">
                <a:ea typeface="Arial Unicode MS" panose="020B0604020202020204" pitchFamily="34" charset="-128"/>
                <a:cs typeface="Arial Unicode MS" panose="020B0604020202020204" pitchFamily="34" charset="-128"/>
              </a:rPr>
              <a:t>AMA and Republican allies opposed mandatory coverage of all Social Security recipients, proposed voluntary plan which would cover physician as well as hospital costs</a:t>
            </a:r>
          </a:p>
        </p:txBody>
      </p:sp>
    </p:spTree>
    <p:extLst>
      <p:ext uri="{BB962C8B-B14F-4D97-AF65-F5344CB8AC3E}">
        <p14:creationId xmlns:p14="http://schemas.microsoft.com/office/powerpoint/2010/main" val="335590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66754" y="990600"/>
            <a:ext cx="9296400" cy="685800"/>
          </a:xfrm>
        </p:spPr>
        <p:txBody>
          <a:bodyPr>
            <a:normAutofit/>
          </a:bodyPr>
          <a:lstStyle/>
          <a:p>
            <a:pPr eaLnBrk="1" hangingPunct="1"/>
            <a:r>
              <a:rPr lang="en-US" altLang="en-US" sz="4000" dirty="0">
                <a:ea typeface="Arial Unicode MS" panose="020B0604020202020204" pitchFamily="34" charset="-128"/>
                <a:cs typeface="Arial Unicode MS" panose="020B0604020202020204" pitchFamily="34" charset="-128"/>
              </a:rPr>
              <a:t>Social Security Amendments of 1965</a:t>
            </a:r>
            <a:endParaRPr lang="en-US" altLang="en-US" sz="4000" dirty="0">
              <a:cs typeface="Times New Roman" panose="02020603050405020304" pitchFamily="18" charset="0"/>
            </a:endParaRPr>
          </a:p>
        </p:txBody>
      </p:sp>
      <p:sp>
        <p:nvSpPr>
          <p:cNvPr id="12291" name="Rectangle 3"/>
          <p:cNvSpPr>
            <a:spLocks noGrp="1" noChangeArrowheads="1"/>
          </p:cNvSpPr>
          <p:nvPr>
            <p:ph idx="1"/>
          </p:nvPr>
        </p:nvSpPr>
        <p:spPr>
          <a:xfrm>
            <a:off x="977655" y="2057400"/>
            <a:ext cx="10058400" cy="2914650"/>
          </a:xfrm>
        </p:spPr>
        <p:txBody>
          <a:bodyPr>
            <a:noAutofit/>
          </a:bodyPr>
          <a:lstStyle/>
          <a:p>
            <a:pPr marL="0" indent="0">
              <a:buNone/>
            </a:pPr>
            <a:r>
              <a:rPr lang="en-US" altLang="en-US" sz="3200" dirty="0">
                <a:ea typeface="Arial Unicode MS" panose="020B0604020202020204" pitchFamily="34" charset="-128"/>
                <a:cs typeface="Arial Unicode MS" panose="020B0604020202020204" pitchFamily="34" charset="-128"/>
              </a:rPr>
              <a:t>Johnson White House and Congress compromise:</a:t>
            </a:r>
          </a:p>
          <a:p>
            <a:r>
              <a:rPr lang="en-US" altLang="en-US" sz="2800" b="1" dirty="0">
                <a:ea typeface="Arial Unicode MS" panose="020B0604020202020204" pitchFamily="34" charset="-128"/>
                <a:cs typeface="Arial Unicode MS" panose="020B0604020202020204" pitchFamily="34" charset="-128"/>
              </a:rPr>
              <a:t>Medicare part A </a:t>
            </a:r>
            <a:r>
              <a:rPr lang="en-US" altLang="en-US" sz="2800" dirty="0">
                <a:ea typeface="Arial Unicode MS" panose="020B0604020202020204" pitchFamily="34" charset="-128"/>
                <a:cs typeface="Arial Unicode MS" panose="020B0604020202020204" pitchFamily="34" charset="-128"/>
              </a:rPr>
              <a:t>– hospital insurance (mandatory federal benefit) </a:t>
            </a:r>
          </a:p>
          <a:p>
            <a:r>
              <a:rPr lang="en-US" altLang="en-US" sz="2800" dirty="0">
                <a:ea typeface="Arial Unicode MS" panose="020B0604020202020204" pitchFamily="34" charset="-128"/>
                <a:cs typeface="Arial Unicode MS" panose="020B0604020202020204" pitchFamily="34" charset="-128"/>
              </a:rPr>
              <a:t> </a:t>
            </a:r>
            <a:r>
              <a:rPr lang="en-US" altLang="en-US" sz="2800" b="1" dirty="0">
                <a:ea typeface="Arial Unicode MS" panose="020B0604020202020204" pitchFamily="34" charset="-128"/>
                <a:cs typeface="Arial Unicode MS" panose="020B0604020202020204" pitchFamily="34" charset="-128"/>
              </a:rPr>
              <a:t>Medicare Part B </a:t>
            </a:r>
            <a:r>
              <a:rPr lang="en-US" altLang="en-US" sz="2800" dirty="0">
                <a:ea typeface="Arial Unicode MS" panose="020B0604020202020204" pitchFamily="34" charset="-128"/>
                <a:cs typeface="Arial Unicode MS" panose="020B0604020202020204" pitchFamily="34" charset="-128"/>
              </a:rPr>
              <a:t>– physician and other medical coverage (optional federal benefit)</a:t>
            </a:r>
            <a:endParaRPr lang="en-US" altLang="en-US" sz="2800" dirty="0">
              <a:cs typeface="Times New Roman" panose="02020603050405020304" pitchFamily="18" charset="0"/>
            </a:endParaRPr>
          </a:p>
          <a:p>
            <a:r>
              <a:rPr lang="en-US" altLang="en-US" sz="2800" dirty="0">
                <a:ea typeface="Arial Unicode MS" panose="020B0604020202020204" pitchFamily="34" charset="-128"/>
                <a:cs typeface="Arial Unicode MS" panose="020B0604020202020204" pitchFamily="34" charset="-128"/>
              </a:rPr>
              <a:t> </a:t>
            </a:r>
            <a:r>
              <a:rPr lang="en-US" altLang="en-US" sz="2800" b="1" dirty="0">
                <a:ea typeface="Arial Unicode MS" panose="020B0604020202020204" pitchFamily="34" charset="-128"/>
                <a:cs typeface="Arial Unicode MS" panose="020B0604020202020204" pitchFamily="34" charset="-128"/>
              </a:rPr>
              <a:t>Medicaid</a:t>
            </a:r>
            <a:r>
              <a:rPr lang="en-US" altLang="en-US" sz="2800" dirty="0">
                <a:ea typeface="Arial Unicode MS" panose="020B0604020202020204" pitchFamily="34" charset="-128"/>
                <a:cs typeface="Arial Unicode MS" panose="020B0604020202020204" pitchFamily="34" charset="-128"/>
              </a:rPr>
              <a:t> – hospital and medical services for the poor (state-administered benefit with variable eligibility and coverage)</a:t>
            </a:r>
            <a:endParaRPr lang="en-US" altLang="en-US" sz="2800" dirty="0">
              <a:cs typeface="Times New Roman" panose="02020603050405020304" pitchFamily="18" charset="0"/>
            </a:endParaRPr>
          </a:p>
        </p:txBody>
      </p:sp>
    </p:spTree>
    <p:extLst>
      <p:ext uri="{BB962C8B-B14F-4D97-AF65-F5344CB8AC3E}">
        <p14:creationId xmlns:p14="http://schemas.microsoft.com/office/powerpoint/2010/main" val="106570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0012" y="0"/>
            <a:ext cx="9220200" cy="1293028"/>
          </a:xfrm>
        </p:spPr>
        <p:txBody>
          <a:bodyPr>
            <a:normAutofit/>
          </a:bodyPr>
          <a:lstStyle/>
          <a:p>
            <a:pPr eaLnBrk="1" hangingPunct="1"/>
            <a:r>
              <a:rPr lang="en-US" altLang="en-US" sz="3600" dirty="0">
                <a:ea typeface="Arial Unicode MS" panose="020B0604020202020204" pitchFamily="34" charset="-128"/>
                <a:cs typeface="Arial Unicode MS" panose="020B0604020202020204" pitchFamily="34" charset="-128"/>
              </a:rPr>
              <a:t>Medicaid is a lot different than Medicare</a:t>
            </a:r>
            <a:endParaRPr lang="en-US" altLang="en-US" sz="3600" dirty="0">
              <a:cs typeface="Times New Roman" panose="02020603050405020304" pitchFamily="18" charset="0"/>
            </a:endParaRPr>
          </a:p>
        </p:txBody>
      </p:sp>
      <p:sp>
        <p:nvSpPr>
          <p:cNvPr id="14339" name="Rectangle 3"/>
          <p:cNvSpPr>
            <a:spLocks noGrp="1" noChangeArrowheads="1"/>
          </p:cNvSpPr>
          <p:nvPr>
            <p:ph idx="1"/>
          </p:nvPr>
        </p:nvSpPr>
        <p:spPr>
          <a:xfrm>
            <a:off x="836612" y="1600200"/>
            <a:ext cx="10439400" cy="2647950"/>
          </a:xfrm>
        </p:spPr>
        <p:txBody>
          <a:bodyPr>
            <a:noAutofit/>
          </a:bodyPr>
          <a:lstStyle/>
          <a:p>
            <a:pPr eaLnBrk="1" hangingPunct="1">
              <a:lnSpc>
                <a:spcPct val="90000"/>
              </a:lnSpc>
              <a:buFont typeface="Arial" panose="020B0604020202020204" pitchFamily="34" charset="0"/>
              <a:buChar char="•"/>
            </a:pPr>
            <a:r>
              <a:rPr lang="en-US" altLang="en-US" sz="2800" dirty="0">
                <a:ea typeface="Arial Unicode MS" panose="020B0604020202020204" pitchFamily="34" charset="-128"/>
                <a:cs typeface="Arial Unicode MS" panose="020B0604020202020204" pitchFamily="34" charset="-128"/>
              </a:rPr>
              <a:t>Reflected ambivalence of federal policy toward the poor: program eligibility determination and administration left to states</a:t>
            </a:r>
            <a:endParaRPr lang="en-US" altLang="en-US" sz="2800" dirty="0">
              <a:cs typeface="Times New Roman" panose="02020603050405020304" pitchFamily="18" charset="0"/>
            </a:endParaRPr>
          </a:p>
          <a:p>
            <a:pPr eaLnBrk="1" hangingPunct="1">
              <a:lnSpc>
                <a:spcPct val="90000"/>
              </a:lnSpc>
              <a:buFont typeface="Arial" panose="020B0604020202020204" pitchFamily="34" charset="0"/>
              <a:buChar char="•"/>
            </a:pPr>
            <a:r>
              <a:rPr lang="en-US" altLang="en-US" sz="2800" dirty="0">
                <a:ea typeface="Arial Unicode MS" panose="020B0604020202020204" pitchFamily="34" charset="-128"/>
                <a:cs typeface="Arial Unicode MS" panose="020B0604020202020204" pitchFamily="34" charset="-128"/>
              </a:rPr>
              <a:t>Federal matching requirements: more</a:t>
            </a:r>
            <a:r>
              <a:rPr lang="en-US" altLang="en-US" sz="2800" dirty="0">
                <a:cs typeface="Times New Roman" panose="02020603050405020304" pitchFamily="18" charset="0"/>
              </a:rPr>
              <a:t> </a:t>
            </a:r>
            <a:r>
              <a:rPr lang="en-US" altLang="en-US" sz="2800" dirty="0">
                <a:ea typeface="Arial Unicode MS" panose="020B0604020202020204" pitchFamily="34" charset="-128"/>
                <a:cs typeface="Arial Unicode MS" panose="020B0604020202020204" pitchFamily="34" charset="-128"/>
              </a:rPr>
              <a:t>populated and progressive states provided more services, others provided very little</a:t>
            </a:r>
            <a:endParaRPr lang="en-US" altLang="en-US" sz="2800" dirty="0">
              <a:cs typeface="Times New Roman" panose="02020603050405020304" pitchFamily="18" charset="0"/>
            </a:endParaRPr>
          </a:p>
          <a:p>
            <a:pPr eaLnBrk="1" hangingPunct="1">
              <a:lnSpc>
                <a:spcPct val="90000"/>
              </a:lnSpc>
              <a:buFont typeface="Arial" panose="020B0604020202020204" pitchFamily="34" charset="0"/>
              <a:buChar char="•"/>
            </a:pPr>
            <a:r>
              <a:rPr lang="en-US" altLang="en-US" sz="2800" dirty="0">
                <a:cs typeface="Times New Roman" panose="02020603050405020304" pitchFamily="18" charset="0"/>
              </a:rPr>
              <a:t>Program </a:t>
            </a:r>
            <a:r>
              <a:rPr lang="en-US" altLang="en-US" sz="2800" dirty="0">
                <a:ea typeface="Arial Unicode MS" panose="020B0604020202020204" pitchFamily="34" charset="-128"/>
                <a:cs typeface="Arial Unicode MS" panose="020B0604020202020204" pitchFamily="34" charset="-128"/>
              </a:rPr>
              <a:t>never managed to meet needs of large group of uninsured (i.e. the working poor and their families)</a:t>
            </a:r>
            <a:endParaRPr lang="en-US" altLang="en-US" sz="2800" dirty="0">
              <a:cs typeface="Times New Roman" panose="02020603050405020304" pitchFamily="18" charset="0"/>
            </a:endParaRPr>
          </a:p>
          <a:p>
            <a:pPr eaLnBrk="1" hangingPunct="1">
              <a:lnSpc>
                <a:spcPct val="90000"/>
              </a:lnSpc>
              <a:buFont typeface="Arial" panose="020B0604020202020204" pitchFamily="34" charset="0"/>
              <a:buChar char="•"/>
            </a:pPr>
            <a:r>
              <a:rPr lang="en-US" altLang="en-US" sz="2800" dirty="0">
                <a:cs typeface="Times New Roman" panose="02020603050405020304" pitchFamily="18" charset="0"/>
              </a:rPr>
              <a:t>Federal funding </a:t>
            </a:r>
            <a:r>
              <a:rPr lang="en-US" altLang="en-US" sz="2800" dirty="0">
                <a:ea typeface="Arial Unicode MS" panose="020B0604020202020204" pitchFamily="34" charset="-128"/>
                <a:cs typeface="Arial Unicode MS" panose="020B0604020202020204" pitchFamily="34" charset="-128"/>
              </a:rPr>
              <a:t>undermined rationale for public community hospitals</a:t>
            </a:r>
            <a:endParaRPr lang="en-US" altLang="en-US" sz="2800" dirty="0">
              <a:cs typeface="Times New Roman" panose="02020603050405020304" pitchFamily="18" charset="0"/>
            </a:endParaRPr>
          </a:p>
        </p:txBody>
      </p:sp>
    </p:spTree>
    <p:extLst>
      <p:ext uri="{BB962C8B-B14F-4D97-AF65-F5344CB8AC3E}">
        <p14:creationId xmlns:p14="http://schemas.microsoft.com/office/powerpoint/2010/main" val="14244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79810" y="381000"/>
            <a:ext cx="8029203" cy="970450"/>
          </a:xfrm>
        </p:spPr>
        <p:txBody>
          <a:bodyPr>
            <a:normAutofit/>
          </a:bodyPr>
          <a:lstStyle/>
          <a:p>
            <a:pPr marL="342900" indent="-342900"/>
            <a:r>
              <a:rPr lang="en-US" altLang="en-US" sz="3600" dirty="0"/>
              <a:t>Medicaid, 1966-2010</a:t>
            </a:r>
          </a:p>
        </p:txBody>
      </p:sp>
      <p:sp>
        <p:nvSpPr>
          <p:cNvPr id="21507" name="Rectangle 3"/>
          <p:cNvSpPr>
            <a:spLocks noGrp="1" noChangeArrowheads="1"/>
          </p:cNvSpPr>
          <p:nvPr>
            <p:ph idx="1"/>
          </p:nvPr>
        </p:nvSpPr>
        <p:spPr>
          <a:xfrm>
            <a:off x="912812" y="1676400"/>
            <a:ext cx="10439400" cy="4495800"/>
          </a:xfrm>
        </p:spPr>
        <p:txBody>
          <a:bodyPr>
            <a:noAutofit/>
          </a:bodyPr>
          <a:lstStyle/>
          <a:p>
            <a:r>
              <a:rPr lang="en-US" altLang="en-US" sz="2800" dirty="0"/>
              <a:t>Extended eligibility to adults and children enrolled in the new Supplemental Security Income (SSI) program in 1972</a:t>
            </a:r>
          </a:p>
          <a:p>
            <a:r>
              <a:rPr lang="en-US" altLang="en-US" sz="2800" dirty="0"/>
              <a:t>Coverage of core inpatient, outpatient, physician and nursing home coverage was required, but most states opted to provide additional coverage for a variety additional services, including PAS</a:t>
            </a:r>
          </a:p>
          <a:p>
            <a:r>
              <a:rPr lang="en-US" altLang="en-US" sz="2800" dirty="0"/>
              <a:t>In 1997, the State Children’s Health Insurance Program (SCHIP) gave states an enhanced match to increase coverage for low-income children and pregnant women</a:t>
            </a:r>
          </a:p>
        </p:txBody>
      </p:sp>
    </p:spTree>
    <p:extLst>
      <p:ext uri="{BB962C8B-B14F-4D97-AF65-F5344CB8AC3E}">
        <p14:creationId xmlns:p14="http://schemas.microsoft.com/office/powerpoint/2010/main" val="220025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3203</Words>
  <Application>Microsoft Macintosh PowerPoint</Application>
  <PresentationFormat>Custom</PresentationFormat>
  <Paragraphs>326</Paragraphs>
  <Slides>38</Slides>
  <Notes>18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Vertical and Horizontal design template</vt:lpstr>
      <vt:lpstr>American Health Policy 102: Understanding Medicaid and Recent/Current Policy Changes</vt:lpstr>
      <vt:lpstr>The Collaborative on Health Reform and Independent Living (CHRIL)</vt:lpstr>
      <vt:lpstr>CHRIL Institutional Members</vt:lpstr>
      <vt:lpstr>CHRIL Strategic Partners</vt:lpstr>
      <vt:lpstr>An Introduction to Medicaid</vt:lpstr>
      <vt:lpstr>Early 60s efforts in health reform</vt:lpstr>
      <vt:lpstr>Social Security Amendments of 1965</vt:lpstr>
      <vt:lpstr>Medicaid is a lot different than Medicare</vt:lpstr>
      <vt:lpstr>Medicaid, 1966-2010</vt:lpstr>
      <vt:lpstr>The Affordable Care Act’s Medicaid eligibility expansion</vt:lpstr>
      <vt:lpstr>34 States have Expanded Medicaid Eligibility as of July 2018</vt:lpstr>
      <vt:lpstr>Medicaid Managed Care  Jean Hall University of Kansas</vt:lpstr>
      <vt:lpstr>Medicaid Managed Care is Growing</vt:lpstr>
      <vt:lpstr>Which Medicaid enrollees are most expensive?</vt:lpstr>
      <vt:lpstr>Where is the money spent?</vt:lpstr>
      <vt:lpstr>Surveys of Kansas Medicaid Enrollees with Disabilities – Problems noted</vt:lpstr>
      <vt:lpstr>Problem areas, continued</vt:lpstr>
      <vt:lpstr>Problem areas, continued</vt:lpstr>
      <vt:lpstr>Conclusions</vt:lpstr>
      <vt:lpstr>Implications for Policy &amp; Practice</vt:lpstr>
      <vt:lpstr>Home and Community Based Services (HCBS) Waivers  Noelle Kurth University of Kansas</vt:lpstr>
      <vt:lpstr>HCBS Waiver Facts and Figures</vt:lpstr>
      <vt:lpstr>HCBS Waiver Facts and Figures, continued</vt:lpstr>
      <vt:lpstr>Medicaid Financing Reform  and Work Requirement Waivers</vt:lpstr>
      <vt:lpstr>Summary Overview of Key Points</vt:lpstr>
      <vt:lpstr>Current Medicaid Financing </vt:lpstr>
      <vt:lpstr>PowerPoint Presentation</vt:lpstr>
      <vt:lpstr>Medicaid Enrollment is “Countercyclical”</vt:lpstr>
      <vt:lpstr>What is a Block Grant?</vt:lpstr>
      <vt:lpstr>What is a Medicaid Per Capita Cap?</vt:lpstr>
      <vt:lpstr>Medicaid Enrollees with Disabilities  Account for Over 40 Percent of Spending</vt:lpstr>
      <vt:lpstr>Medicaid Work Requirements (CMS Guidance as of January 2018)</vt:lpstr>
      <vt:lpstr>Example: Kentucky’s Section 1115 Waiver Demonstration </vt:lpstr>
      <vt:lpstr>Medicaid Work Requirements – Page 2 (CMS Guidance as of January 2018)</vt:lpstr>
      <vt:lpstr>At Least 7 Percent of Non-Elderly Medicaid Enrollees Would Be Directly Affected </vt:lpstr>
      <vt:lpstr>But More Medicaid Enrollees Can be Indirectly Affected by Work Requirements</vt:lpstr>
      <vt:lpstr> Contact Information</vt:lpstr>
      <vt:lpstr>Acknowledgements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Medicaid</dc:title>
  <dc:creator/>
  <cp:keywords/>
  <cp:lastModifiedBy/>
  <cp:revision>1</cp:revision>
  <dcterms:created xsi:type="dcterms:W3CDTF">2016-04-13T11:43:47Z</dcterms:created>
  <dcterms:modified xsi:type="dcterms:W3CDTF">2018-07-05T18:18:35Z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